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75" r:id="rId5"/>
    <p:sldId id="274" r:id="rId6"/>
    <p:sldId id="271" r:id="rId7"/>
  </p:sldIdLst>
  <p:sldSz cx="12192000" cy="6858000"/>
  <p:notesSz cx="6797675" cy="9926638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A0AF2C2-DC61-7FC4-3C68-3EC5E9071F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787B9437-9F63-8F84-E9A6-2D4B3D5BFD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8A57B53-32D5-A8A4-DD9C-E830B10FA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21F91-7944-4476-BD4D-33F3F63C2E8C}" type="datetimeFigureOut">
              <a:rPr lang="sv-SE" smtClean="0"/>
              <a:t>2024-02-22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56CF515-C6FF-03C1-D507-FBF53F121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469D69D-72B6-E87A-0B5A-4AB0135BA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5C9FB-9668-4948-94E5-7A39BE477D6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4747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D0EBA76-8E80-E6EE-1395-0BEF5ADB5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ECD72D6F-CA26-091B-40FA-A21791A413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5A8DDB4-F93E-7D42-D3AC-650D555FF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21F91-7944-4476-BD4D-33F3F63C2E8C}" type="datetimeFigureOut">
              <a:rPr lang="sv-SE" smtClean="0"/>
              <a:t>2024-02-22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85F3D48-A676-4120-02C4-4230CC728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9293379-1B58-42D9-0A94-29BB29B9C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5C9FB-9668-4948-94E5-7A39BE477D6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28650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B64034AC-35A2-0E66-8B67-40B4F0AA23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B0E74A87-1BBB-64F2-D3AC-C14921EAE0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B35EB68-43B8-28C0-5D46-0DC65C4FE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21F91-7944-4476-BD4D-33F3F63C2E8C}" type="datetimeFigureOut">
              <a:rPr lang="sv-SE" smtClean="0"/>
              <a:t>2024-02-22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4587A44-3C33-1E79-9E07-AF78E1348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F8B7800-EB08-DEA0-FA32-A1F839EF5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5C9FB-9668-4948-94E5-7A39BE477D6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88881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B86632E-CEB6-30E1-5A4B-F8D41A04E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1007D3F-1CC5-9072-3829-DAD03A7FE4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80AB637-4359-45B2-A5A4-61F9976A4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21F91-7944-4476-BD4D-33F3F63C2E8C}" type="datetimeFigureOut">
              <a:rPr lang="sv-SE" smtClean="0"/>
              <a:t>2024-02-22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CD91A49-003E-EEB8-F344-6E4699359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DA4B76B-84C0-C878-B614-704FB4AA2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5C9FB-9668-4948-94E5-7A39BE477D6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45997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A4038C9-442E-80F7-5140-E238DDB79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DD6DB6F-C513-B20F-93A1-B0AF191F12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4B261D3-06DA-7575-EE89-8A086AF55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21F91-7944-4476-BD4D-33F3F63C2E8C}" type="datetimeFigureOut">
              <a:rPr lang="sv-SE" smtClean="0"/>
              <a:t>2024-02-22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E4A5AED-A1C2-DE2D-F64F-F00418CCB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4004AFA-7CB6-2451-5186-B539B662A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5C9FB-9668-4948-94E5-7A39BE477D6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463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719D514-A125-BFBE-CE51-B01B3E40F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A7127F2-F418-BD5D-78F2-F784605DAD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70259963-6A87-A1D5-1B05-44E2E9445C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B17D497F-18B6-D646-1D84-917B65479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21F91-7944-4476-BD4D-33F3F63C2E8C}" type="datetimeFigureOut">
              <a:rPr lang="sv-SE" smtClean="0"/>
              <a:t>2024-02-22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BAEC9796-9B60-30AB-6A79-303B71261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65E36F76-9C56-302C-25DE-438894DF7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5C9FB-9668-4948-94E5-7A39BE477D6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05856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0142EFD-A1FF-C392-BACC-606CC9A9F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82A5C9C-8A37-EC97-E724-962FF3B782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B6B477A-0F2B-4209-5F31-9142C7D29E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C9A8F74B-2E6A-CA2F-5DD0-A799609D1A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63C219BD-4B9B-95C2-FCFA-8728146A49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9998B0EC-F86B-A036-C692-5F7AD844A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21F91-7944-4476-BD4D-33F3F63C2E8C}" type="datetimeFigureOut">
              <a:rPr lang="sv-SE" smtClean="0"/>
              <a:t>2024-02-22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8449FD7B-900A-6523-5E78-9E4640513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9EDBD517-B4E3-54D0-654B-F9A3F4C4C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5C9FB-9668-4948-94E5-7A39BE477D6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65225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EA4D0B5-3A03-3C1E-3933-BDCB97DA2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A7283555-9492-8298-EA66-F3DEFE43B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21F91-7944-4476-BD4D-33F3F63C2E8C}" type="datetimeFigureOut">
              <a:rPr lang="sv-SE" smtClean="0"/>
              <a:t>2024-02-22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E6615AE-9F18-2ECC-2389-0919A7F6F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0C6E973-B537-A78E-CF84-160586DAC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5C9FB-9668-4948-94E5-7A39BE477D6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56758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62886918-A356-AC30-9299-A5E1B32D7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21F91-7944-4476-BD4D-33F3F63C2E8C}" type="datetimeFigureOut">
              <a:rPr lang="sv-SE" smtClean="0"/>
              <a:t>2024-02-22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E13DA58C-39B1-38F0-5E04-B9793C9E7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7509BE55-6CDA-C148-C86B-8CA5245F3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5C9FB-9668-4948-94E5-7A39BE477D6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77387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A07E989-58DC-ACD4-2333-904E58258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F7C5D2B-09CD-0B29-981C-5778C38A12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74C0CDB-36D1-E976-7823-66F6E019F6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0B775635-119A-CFCD-F739-5938304C4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21F91-7944-4476-BD4D-33F3F63C2E8C}" type="datetimeFigureOut">
              <a:rPr lang="sv-SE" smtClean="0"/>
              <a:t>2024-02-22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4B9FD28C-69D3-E0A2-E01E-4DE665D98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30B363C-8D26-8662-D358-C0DB68F34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5C9FB-9668-4948-94E5-7A39BE477D6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12585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829063B-8786-5135-C350-18E1E8541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D5A229D0-CE58-0B32-A254-F9CF2AB4A8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C60B1F6-F55B-EA2A-590A-F5D43C8093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8CAFCC32-1079-707A-D95E-7330AD944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21F91-7944-4476-BD4D-33F3F63C2E8C}" type="datetimeFigureOut">
              <a:rPr lang="sv-SE" smtClean="0"/>
              <a:t>2024-02-22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CA07F88-8A9B-E01A-D568-4E949F0D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D0E2382F-E28E-537D-62DB-35ADE6168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5C9FB-9668-4948-94E5-7A39BE477D6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83504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B439A369-55FD-5CEB-7324-9AEF7D749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7274523-95F2-DCB9-7511-131C6BE442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752000C-C449-0356-3989-8A7237DEDF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21F91-7944-4476-BD4D-33F3F63C2E8C}" type="datetimeFigureOut">
              <a:rPr lang="sv-SE" smtClean="0"/>
              <a:t>2024-02-22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FF7E543-9DCD-B506-9776-EE4383FB20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ADEE785-8E84-CBC5-10AC-D14C2E5434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05C9FB-9668-4948-94E5-7A39BE477D6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23480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>
            <a:extLst>
              <a:ext uri="{FF2B5EF4-FFF2-40B4-BE49-F238E27FC236}">
                <a16:creationId xmlns:a16="http://schemas.microsoft.com/office/drawing/2014/main" id="{E6C04209-F3C6-A88F-5167-55486D11C6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17133" y="4685771"/>
            <a:ext cx="9144000" cy="1655762"/>
          </a:xfrm>
        </p:spPr>
        <p:txBody>
          <a:bodyPr/>
          <a:lstStyle/>
          <a:p>
            <a:br>
              <a:rPr lang="sv-SE" dirty="0"/>
            </a:br>
            <a:r>
              <a:rPr lang="sv-SE" dirty="0"/>
              <a:t>ett samarbete mellan</a:t>
            </a:r>
            <a:br>
              <a:rPr lang="sv-SE" dirty="0"/>
            </a:br>
            <a:r>
              <a:rPr lang="sv-SE" dirty="0"/>
              <a:t>svensk innebandy och </a:t>
            </a:r>
            <a:br>
              <a:rPr lang="sv-SE" dirty="0"/>
            </a:br>
            <a:r>
              <a:rPr lang="sv-SE" dirty="0"/>
              <a:t>Hjärtebarnsfonden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F82C390B-4846-C231-E040-02A04ACC65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6633" y="4689908"/>
            <a:ext cx="1714500" cy="1209675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FF8B1B75-1664-AEBE-30CF-ACE0CB8610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2442" y="1433543"/>
            <a:ext cx="4673382" cy="2456381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580425BF-6FD3-A1F1-FCCA-EDEC5088B868}"/>
              </a:ext>
            </a:extLst>
          </p:cNvPr>
          <p:cNvSpPr txBox="1"/>
          <p:nvPr/>
        </p:nvSpPr>
        <p:spPr>
          <a:xfrm>
            <a:off x="9436892" y="6451711"/>
            <a:ext cx="26741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100" i="1" dirty="0"/>
              <a:t>Hjärtebarnsmatchen – Sponsorpresentation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7C355C1C-5EB5-B4A1-2E38-A7C5CC4378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972" y="4156493"/>
            <a:ext cx="2498055" cy="838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671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63FB248-8E66-3940-B926-D0F29E761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5821"/>
            <a:ext cx="10515600" cy="1325563"/>
          </a:xfrm>
        </p:spPr>
        <p:txBody>
          <a:bodyPr/>
          <a:lstStyle/>
          <a:p>
            <a:r>
              <a:rPr lang="sv-SE" dirty="0"/>
              <a:t>Syfte och mål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C0D13E4-5AF4-BE84-ABAE-74BCD68CF7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v-SE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Syftet </a:t>
            </a:r>
            <a:r>
              <a:rPr lang="sv-SE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med Hjärtebarnsmatchen är att skapa en positiv insamlingsaktivitet till förmån för </a:t>
            </a:r>
            <a:br>
              <a:rPr lang="sv-SE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v-SE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deltagande innebandyklubbarnas ungdomar och Hjärtebarnsfonden.</a:t>
            </a:r>
            <a:br>
              <a:rPr lang="sv-SE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sv-SE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v-SE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För alla deltagande innebandyklubbar ges möjlighet till nya intäkter i ett färdigt koncept. </a:t>
            </a:r>
            <a:br>
              <a:rPr lang="sv-SE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v-SE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Genom bidraget kan klubben skapa möjligheter till rörelse och att barn och ungdomar blir </a:t>
            </a:r>
            <a:br>
              <a:rPr lang="sv-SE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v-SE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del i ett positivt sammanhang. </a:t>
            </a:r>
            <a:br>
              <a:rPr lang="sv-SE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sv-SE" sz="18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v-SE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För Hjärtebarnsfonden kommer intäkterna att öronmärkas fondens viktiga lägerverksamhet. </a:t>
            </a:r>
            <a:br>
              <a:rPr lang="sv-SE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v-SE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Att få barn integrerade i samhället och motverka utanförskap är väldigt viktigt.</a:t>
            </a:r>
            <a:br>
              <a:rPr lang="sv-SE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sv-SE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v-SE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Att göra en skillnad för andra samtidigt som deltagarna gör något bra för sig själv.</a:t>
            </a:r>
            <a:endParaRPr lang="sv-SE" sz="1800" dirty="0">
              <a:effectLst/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br>
              <a:rPr lang="sv-SE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v-SE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Målet</a:t>
            </a:r>
            <a:r>
              <a:rPr lang="sv-SE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är att främja barn och ungdomars rörelse och motverka utanförskap och mobbing. </a:t>
            </a:r>
            <a:br>
              <a:rPr lang="sv-SE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v-SE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Alla barn ska ha lika värde!</a:t>
            </a:r>
            <a:endParaRPr lang="sv-SE" sz="1800" dirty="0">
              <a:effectLst/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Rak koppling 6">
            <a:extLst>
              <a:ext uri="{FF2B5EF4-FFF2-40B4-BE49-F238E27FC236}">
                <a16:creationId xmlns:a16="http://schemas.microsoft.com/office/drawing/2014/main" id="{AC590893-30C5-3AB3-271A-1459A9A1E791}"/>
              </a:ext>
            </a:extLst>
          </p:cNvPr>
          <p:cNvCxnSpPr/>
          <p:nvPr/>
        </p:nvCxnSpPr>
        <p:spPr>
          <a:xfrm>
            <a:off x="838200" y="1330036"/>
            <a:ext cx="105156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Bildobjekt 5">
            <a:extLst>
              <a:ext uri="{FF2B5EF4-FFF2-40B4-BE49-F238E27FC236}">
                <a16:creationId xmlns:a16="http://schemas.microsoft.com/office/drawing/2014/main" id="{1A4B9CC6-884C-D6EE-E3D7-5743A3859E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8643" y="5855018"/>
            <a:ext cx="870313" cy="577055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7C355C1C-5EB5-B4A1-2E38-A7C5CC4378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9946" y="5884279"/>
            <a:ext cx="1545360" cy="518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8402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63FB248-8E66-3940-B926-D0F29E761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5821"/>
            <a:ext cx="10515600" cy="1325563"/>
          </a:xfrm>
        </p:spPr>
        <p:txBody>
          <a:bodyPr/>
          <a:lstStyle/>
          <a:p>
            <a:r>
              <a:rPr lang="sv-SE" dirty="0"/>
              <a:t>Koncept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C0D13E4-5AF4-BE84-ABAE-74BCD68CF7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v-SE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deltagande klubbarna arrangerar </a:t>
            </a:r>
            <a:r>
              <a:rPr lang="sv-SE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Hjärtebarnsmatchen </a:t>
            </a:r>
            <a:r>
              <a:rPr lang="sv-SE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där klubbens partners </a:t>
            </a:r>
            <a:br>
              <a:rPr lang="sv-SE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v-SE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bjuder på inträdet till matchen genom att betala en summa per åskådare.</a:t>
            </a:r>
            <a:br>
              <a:rPr lang="sv-SE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sv-SE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sv-SE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v-SE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Hjärtebarnsmatchen</a:t>
            </a:r>
            <a:r>
              <a:rPr lang="sv-SE" sz="1800" b="0" i="0" dirty="0">
                <a:solidFill>
                  <a:srgbClr val="333333"/>
                </a:solidFill>
                <a:effectLst/>
                <a:latin typeface="Lato" panose="020F0502020204030203" pitchFamily="34" charset="0"/>
              </a:rPr>
              <a:t> innebär att företag &amp; privatpersoner är med och betalar 1 krona </a:t>
            </a:r>
            <a:br>
              <a:rPr lang="sv-SE" sz="1800" b="0" i="0" dirty="0">
                <a:solidFill>
                  <a:srgbClr val="333333"/>
                </a:solidFill>
                <a:effectLst/>
                <a:latin typeface="Lato" panose="020F0502020204030203" pitchFamily="34" charset="0"/>
              </a:rPr>
            </a:br>
            <a:r>
              <a:rPr lang="sv-SE" sz="1800" b="0" i="0" dirty="0">
                <a:solidFill>
                  <a:srgbClr val="333333"/>
                </a:solidFill>
                <a:effectLst/>
                <a:latin typeface="Lato" panose="020F0502020204030203" pitchFamily="34" charset="0"/>
              </a:rPr>
              <a:t>eller mer per såld biljett, med ett max på 1 000 kr per insatt krona. </a:t>
            </a:r>
            <a:br>
              <a:rPr lang="sv-SE" sz="1800" b="0" i="0" dirty="0">
                <a:solidFill>
                  <a:srgbClr val="333333"/>
                </a:solidFill>
                <a:effectLst/>
                <a:latin typeface="Lato" panose="020F0502020204030203" pitchFamily="34" charset="0"/>
              </a:rPr>
            </a:br>
            <a:r>
              <a:rPr lang="sv-SE" sz="1800" b="0" i="0" dirty="0">
                <a:solidFill>
                  <a:srgbClr val="333333"/>
                </a:solidFill>
                <a:effectLst/>
                <a:latin typeface="Lato" panose="020F0502020204030203" pitchFamily="34" charset="0"/>
              </a:rPr>
              <a:t>Som exempel är ett företag med och lägger 2 kr och klubben säljer </a:t>
            </a:r>
            <a:r>
              <a:rPr lang="sv-SE" sz="1800" dirty="0">
                <a:solidFill>
                  <a:srgbClr val="333333"/>
                </a:solidFill>
                <a:latin typeface="Lato" panose="020F0502020204030203" pitchFamily="34" charset="0"/>
              </a:rPr>
              <a:t>5</a:t>
            </a:r>
            <a:r>
              <a:rPr lang="sv-SE" sz="1800" b="0" i="0" dirty="0">
                <a:solidFill>
                  <a:srgbClr val="333333"/>
                </a:solidFill>
                <a:effectLst/>
                <a:latin typeface="Lato" panose="020F0502020204030203" pitchFamily="34" charset="0"/>
              </a:rPr>
              <a:t>00 biljetter, </a:t>
            </a:r>
            <a:br>
              <a:rPr lang="sv-SE" sz="1800" b="0" i="0" dirty="0">
                <a:solidFill>
                  <a:srgbClr val="333333"/>
                </a:solidFill>
                <a:effectLst/>
                <a:latin typeface="Lato" panose="020F0502020204030203" pitchFamily="34" charset="0"/>
              </a:rPr>
            </a:br>
            <a:r>
              <a:rPr lang="sv-SE" sz="1800" b="0" i="0" dirty="0">
                <a:solidFill>
                  <a:srgbClr val="333333"/>
                </a:solidFill>
                <a:effectLst/>
                <a:latin typeface="Lato" panose="020F0502020204030203" pitchFamily="34" charset="0"/>
              </a:rPr>
              <a:t>stödjer företaget Hjärtebarnsmatchen med 1 000 kr.</a:t>
            </a:r>
          </a:p>
          <a:p>
            <a:pPr marL="0" indent="0">
              <a:buNone/>
            </a:pPr>
            <a:endParaRPr lang="sv-SE" sz="1800" dirty="0">
              <a:effectLst/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r>
              <a:rPr lang="sv-SE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Till detta kommer frivilliga arrangemang av olika sidoaktiviteter. Bland annat kan </a:t>
            </a:r>
            <a:br>
              <a:rPr lang="sv-SE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v-SE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 uppmana åskådare att </a:t>
            </a:r>
            <a:r>
              <a:rPr lang="sv-SE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Swisha</a:t>
            </a:r>
            <a:r>
              <a:rPr lang="sv-SE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en valfri summa som går till insamlingen, </a:t>
            </a:r>
            <a:br>
              <a:rPr lang="sv-SE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v-SE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dvs klubbens </a:t>
            </a:r>
            <a:br>
              <a:rPr lang="sv-SE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v-SE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ungdomsverksamhet samt barn med medfött hjärtfel. </a:t>
            </a:r>
            <a:br>
              <a:rPr lang="sv-SE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sv-SE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sv-SE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v-SE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Alla bidrag gör skillnad!</a:t>
            </a:r>
            <a:endParaRPr lang="sv-SE" sz="1800" dirty="0">
              <a:solidFill>
                <a:srgbClr val="FF0000"/>
              </a:solidFill>
              <a:effectLst/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Rak koppling 6">
            <a:extLst>
              <a:ext uri="{FF2B5EF4-FFF2-40B4-BE49-F238E27FC236}">
                <a16:creationId xmlns:a16="http://schemas.microsoft.com/office/drawing/2014/main" id="{AC590893-30C5-3AB3-271A-1459A9A1E791}"/>
              </a:ext>
            </a:extLst>
          </p:cNvPr>
          <p:cNvCxnSpPr/>
          <p:nvPr/>
        </p:nvCxnSpPr>
        <p:spPr>
          <a:xfrm>
            <a:off x="838200" y="1330036"/>
            <a:ext cx="105156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Bildobjekt 5">
            <a:extLst>
              <a:ext uri="{FF2B5EF4-FFF2-40B4-BE49-F238E27FC236}">
                <a16:creationId xmlns:a16="http://schemas.microsoft.com/office/drawing/2014/main" id="{F07738D7-04F8-DAAE-FCA5-26CB2790BD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35271">
            <a:off x="8515927" y="789530"/>
            <a:ext cx="3240723" cy="1081013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3BCCBB87-97B3-DED6-9F17-B7BF27A030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8643" y="5855018"/>
            <a:ext cx="870313" cy="577055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C2DE5294-1A8B-5E53-0A09-A9E0B58721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9946" y="5884279"/>
            <a:ext cx="1545360" cy="518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227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E53A90-8384-7391-9F2B-B427904709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8876569-42BF-EF19-DE86-85B33E111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5821"/>
            <a:ext cx="10515600" cy="1325563"/>
          </a:xfrm>
        </p:spPr>
        <p:txBody>
          <a:bodyPr>
            <a:normAutofit/>
          </a:bodyPr>
          <a:lstStyle/>
          <a:p>
            <a:r>
              <a:rPr lang="sv-SE" sz="4000" dirty="0"/>
              <a:t>Tre anledningar att arrangera Hjärtebarnsmatchen</a:t>
            </a:r>
          </a:p>
        </p:txBody>
      </p:sp>
      <p:cxnSp>
        <p:nvCxnSpPr>
          <p:cNvPr id="7" name="Rak koppling 6">
            <a:extLst>
              <a:ext uri="{FF2B5EF4-FFF2-40B4-BE49-F238E27FC236}">
                <a16:creationId xmlns:a16="http://schemas.microsoft.com/office/drawing/2014/main" id="{74440C60-5E04-DF95-F4E9-EC9A7F708DF5}"/>
              </a:ext>
            </a:extLst>
          </p:cNvPr>
          <p:cNvCxnSpPr/>
          <p:nvPr/>
        </p:nvCxnSpPr>
        <p:spPr>
          <a:xfrm>
            <a:off x="838200" y="1330036"/>
            <a:ext cx="105156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Bildobjekt 9">
            <a:extLst>
              <a:ext uri="{FF2B5EF4-FFF2-40B4-BE49-F238E27FC236}">
                <a16:creationId xmlns:a16="http://schemas.microsoft.com/office/drawing/2014/main" id="{6B4BCC86-1B63-4951-5DB7-4C2AE357E3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828"/>
          <a:stretch/>
        </p:blipFill>
        <p:spPr>
          <a:xfrm>
            <a:off x="838200" y="1831433"/>
            <a:ext cx="8516628" cy="4611699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34FE7FEF-4F6B-5EC4-E745-727C5F4339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06510" y="6045124"/>
            <a:ext cx="870313" cy="577055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C4038D8C-9A2E-1D1C-3264-3370575402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7813" y="6074385"/>
            <a:ext cx="1545360" cy="518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2726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63FB248-8E66-3940-B926-D0F29E761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5821"/>
            <a:ext cx="10515600" cy="1325563"/>
          </a:xfrm>
        </p:spPr>
        <p:txBody>
          <a:bodyPr/>
          <a:lstStyle/>
          <a:p>
            <a:r>
              <a:rPr lang="sv-SE" dirty="0"/>
              <a:t>Banner, e-postsignatur och diplom</a:t>
            </a:r>
          </a:p>
        </p:txBody>
      </p:sp>
      <p:cxnSp>
        <p:nvCxnSpPr>
          <p:cNvPr id="7" name="Rak koppling 6">
            <a:extLst>
              <a:ext uri="{FF2B5EF4-FFF2-40B4-BE49-F238E27FC236}">
                <a16:creationId xmlns:a16="http://schemas.microsoft.com/office/drawing/2014/main" id="{AC590893-30C5-3AB3-271A-1459A9A1E791}"/>
              </a:ext>
            </a:extLst>
          </p:cNvPr>
          <p:cNvCxnSpPr/>
          <p:nvPr/>
        </p:nvCxnSpPr>
        <p:spPr>
          <a:xfrm>
            <a:off x="838200" y="1330036"/>
            <a:ext cx="105156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Bildobjekt 8">
            <a:extLst>
              <a:ext uri="{FF2B5EF4-FFF2-40B4-BE49-F238E27FC236}">
                <a16:creationId xmlns:a16="http://schemas.microsoft.com/office/drawing/2014/main" id="{470A1C42-92DD-AC4B-F285-BFD99AF1F3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8643" y="5855018"/>
            <a:ext cx="870313" cy="577055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709C7F00-CAE8-331C-083D-2AFBCF2302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7303" y="1832124"/>
            <a:ext cx="2742811" cy="389031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textruta 13">
            <a:extLst>
              <a:ext uri="{FF2B5EF4-FFF2-40B4-BE49-F238E27FC236}">
                <a16:creationId xmlns:a16="http://schemas.microsoft.com/office/drawing/2014/main" id="{31C0DCEC-8EF2-C52C-5DC1-CECCAC6666DF}"/>
              </a:ext>
            </a:extLst>
          </p:cNvPr>
          <p:cNvSpPr txBox="1"/>
          <p:nvPr/>
        </p:nvSpPr>
        <p:spPr>
          <a:xfrm>
            <a:off x="7269364" y="5795886"/>
            <a:ext cx="8386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/>
              <a:t>Diplom A4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51AEFB84-41F3-16BB-1406-098147D30A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114" y="1816884"/>
            <a:ext cx="4508863" cy="1127216"/>
          </a:xfrm>
          <a:prstGeom prst="rect">
            <a:avLst/>
          </a:prstGeom>
        </p:spPr>
      </p:pic>
      <p:sp>
        <p:nvSpPr>
          <p:cNvPr id="12" name="textruta 11">
            <a:extLst>
              <a:ext uri="{FF2B5EF4-FFF2-40B4-BE49-F238E27FC236}">
                <a16:creationId xmlns:a16="http://schemas.microsoft.com/office/drawing/2014/main" id="{961066E9-DD20-7629-04AA-5415FF2883B9}"/>
              </a:ext>
            </a:extLst>
          </p:cNvPr>
          <p:cNvSpPr txBox="1"/>
          <p:nvPr/>
        </p:nvSpPr>
        <p:spPr>
          <a:xfrm>
            <a:off x="866114" y="2981922"/>
            <a:ext cx="1547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/>
              <a:t>Banner 800 x 200.png</a:t>
            </a:r>
          </a:p>
        </p:txBody>
      </p:sp>
      <p:pic>
        <p:nvPicPr>
          <p:cNvPr id="18" name="Bildobjekt 17">
            <a:extLst>
              <a:ext uri="{FF2B5EF4-FFF2-40B4-BE49-F238E27FC236}">
                <a16:creationId xmlns:a16="http://schemas.microsoft.com/office/drawing/2014/main" id="{965C0DF2-57BD-6520-94E6-6419FD05CA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114" y="3389210"/>
            <a:ext cx="3040380" cy="1013460"/>
          </a:xfrm>
          <a:prstGeom prst="rect">
            <a:avLst/>
          </a:prstGeom>
        </p:spPr>
      </p:pic>
      <p:pic>
        <p:nvPicPr>
          <p:cNvPr id="20" name="Bildobjekt 19">
            <a:extLst>
              <a:ext uri="{FF2B5EF4-FFF2-40B4-BE49-F238E27FC236}">
                <a16:creationId xmlns:a16="http://schemas.microsoft.com/office/drawing/2014/main" id="{349AD61A-1B1D-34D3-D349-3A63613FE5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114" y="4828384"/>
            <a:ext cx="1561011" cy="1561011"/>
          </a:xfrm>
          <a:prstGeom prst="rect">
            <a:avLst/>
          </a:prstGeom>
        </p:spPr>
      </p:pic>
      <p:sp>
        <p:nvSpPr>
          <p:cNvPr id="21" name="textruta 20">
            <a:extLst>
              <a:ext uri="{FF2B5EF4-FFF2-40B4-BE49-F238E27FC236}">
                <a16:creationId xmlns:a16="http://schemas.microsoft.com/office/drawing/2014/main" id="{9F10F60D-E0B1-DCCC-AF9C-AEC8791BCB44}"/>
              </a:ext>
            </a:extLst>
          </p:cNvPr>
          <p:cNvSpPr txBox="1"/>
          <p:nvPr/>
        </p:nvSpPr>
        <p:spPr>
          <a:xfrm>
            <a:off x="879907" y="4477027"/>
            <a:ext cx="1547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/>
              <a:t>Banner 600 x 200.png</a:t>
            </a:r>
          </a:p>
        </p:txBody>
      </p:sp>
      <p:sp>
        <p:nvSpPr>
          <p:cNvPr id="22" name="textruta 21">
            <a:extLst>
              <a:ext uri="{FF2B5EF4-FFF2-40B4-BE49-F238E27FC236}">
                <a16:creationId xmlns:a16="http://schemas.microsoft.com/office/drawing/2014/main" id="{BC266C10-1CCC-C3A2-C7A5-56A25A1248B3}"/>
              </a:ext>
            </a:extLst>
          </p:cNvPr>
          <p:cNvSpPr txBox="1"/>
          <p:nvPr/>
        </p:nvSpPr>
        <p:spPr>
          <a:xfrm>
            <a:off x="879907" y="6449088"/>
            <a:ext cx="1547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/>
              <a:t>Banner 400 x 400.png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4B55891E-A801-562A-D06E-8ADA476F6BC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9946" y="5884279"/>
            <a:ext cx="1545360" cy="518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1528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63FB248-8E66-3940-B926-D0F29E761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5821"/>
            <a:ext cx="10515600" cy="1325563"/>
          </a:xfrm>
        </p:spPr>
        <p:txBody>
          <a:bodyPr/>
          <a:lstStyle/>
          <a:p>
            <a:r>
              <a:rPr lang="sv-SE" dirty="0"/>
              <a:t>Vad ger det sponsorn?</a:t>
            </a:r>
          </a:p>
        </p:txBody>
      </p:sp>
      <p:cxnSp>
        <p:nvCxnSpPr>
          <p:cNvPr id="7" name="Rak koppling 6">
            <a:extLst>
              <a:ext uri="{FF2B5EF4-FFF2-40B4-BE49-F238E27FC236}">
                <a16:creationId xmlns:a16="http://schemas.microsoft.com/office/drawing/2014/main" id="{AC590893-30C5-3AB3-271A-1459A9A1E791}"/>
              </a:ext>
            </a:extLst>
          </p:cNvPr>
          <p:cNvCxnSpPr/>
          <p:nvPr/>
        </p:nvCxnSpPr>
        <p:spPr>
          <a:xfrm>
            <a:off x="838200" y="1330036"/>
            <a:ext cx="105156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236B9668-604B-BA9B-64FA-5226D4EFBE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16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 enkronasmatch är ett sätt för företag och privatpersoner för att stötta den lokala innebandyklubben </a:t>
            </a:r>
            <a:br>
              <a:rPr lang="sv-SE" sz="16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16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och dess ungdomsverksamhet och samtidigt stödja Hjärtebarnsfondens verksamhet. Att vara med och </a:t>
            </a:r>
            <a:br>
              <a:rPr lang="sv-SE" sz="16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16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sponsra en Enkronasmatch betyder att många bidrag tillsammans kan bli ett stort och välbehövligt </a:t>
            </a:r>
            <a:br>
              <a:rPr lang="sv-SE" sz="16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16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bidrag.</a:t>
            </a:r>
          </a:p>
          <a:p>
            <a:pPr marL="0" indent="0">
              <a:buNone/>
            </a:pPr>
            <a:endParaRPr lang="sv-SE" sz="16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v-SE" sz="16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Exempel på innehåll;</a:t>
            </a:r>
          </a:p>
          <a:p>
            <a:pPr marL="0" indent="0">
              <a:buNone/>
            </a:pPr>
            <a:endParaRPr lang="sv-S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v-S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1CCA9AD-E2E4-2AA5-E594-42AA93C984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8643" y="5855018"/>
            <a:ext cx="870313" cy="577055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294A115B-A374-5F3E-46A1-72E229DB78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417" y="3476967"/>
            <a:ext cx="8063312" cy="2827551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0ECD8375-084A-4E91-7ED3-8F470450E3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9946" y="5884279"/>
            <a:ext cx="1545360" cy="518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035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1168</TotalTime>
  <Words>353</Words>
  <Application>Microsoft Office PowerPoint</Application>
  <PresentationFormat>Bredbild</PresentationFormat>
  <Paragraphs>21</Paragraphs>
  <Slides>6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Garamond</vt:lpstr>
      <vt:lpstr>Lato</vt:lpstr>
      <vt:lpstr>Office-tema</vt:lpstr>
      <vt:lpstr>PowerPoint-presentation</vt:lpstr>
      <vt:lpstr>Syfte och mål</vt:lpstr>
      <vt:lpstr>Koncept</vt:lpstr>
      <vt:lpstr>Tre anledningar att arrangera Hjärtebarnsmatchen</vt:lpstr>
      <vt:lpstr>Banner, e-postsignatur och diplom</vt:lpstr>
      <vt:lpstr>Vad ger det sponsorn?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Billy Ydefjäll</dc:creator>
  <cp:lastModifiedBy>Billy Ydefjäll</cp:lastModifiedBy>
  <cp:revision>16</cp:revision>
  <cp:lastPrinted>2023-11-21T11:07:16Z</cp:lastPrinted>
  <dcterms:created xsi:type="dcterms:W3CDTF">2023-11-16T14:49:10Z</dcterms:created>
  <dcterms:modified xsi:type="dcterms:W3CDTF">2024-02-22T16:32:55Z</dcterms:modified>
</cp:coreProperties>
</file>