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4" r:id="rId5"/>
    <p:sldId id="263" r:id="rId6"/>
    <p:sldId id="264" r:id="rId7"/>
    <p:sldId id="275" r:id="rId8"/>
    <p:sldId id="271" r:id="rId9"/>
    <p:sldId id="270" r:id="rId1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0AF2C2-DC61-7FC4-3C68-3EC5E9071FC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87B9437-9F63-8F84-E9A6-2D4B3D5BFD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8A57B53-32D5-A8A4-DD9C-E830B10FA9A2}"/>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5" name="Platshållare för sidfot 4">
            <a:extLst>
              <a:ext uri="{FF2B5EF4-FFF2-40B4-BE49-F238E27FC236}">
                <a16:creationId xmlns:a16="http://schemas.microsoft.com/office/drawing/2014/main" id="{856CF515-C6FF-03C1-D507-FBF53F1215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69D69D-72B6-E87A-0B5A-4AB0135BA2E3}"/>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2847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0EBA76-8E80-E6EE-1395-0BEF5ADB58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CD72D6F-CA26-091B-40FA-A21791A413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A8DDB4-F93E-7D42-D3AC-650D555FF261}"/>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5" name="Platshållare för sidfot 4">
            <a:extLst>
              <a:ext uri="{FF2B5EF4-FFF2-40B4-BE49-F238E27FC236}">
                <a16:creationId xmlns:a16="http://schemas.microsoft.com/office/drawing/2014/main" id="{185F3D48-A676-4120-02C4-4230CC7288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293379-1B58-42D9-0A94-29BB29B9CC0B}"/>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382865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4034AC-35A2-0E66-8B67-40B4F0AA238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E74A87-1BBB-64F2-D3AC-C14921EAE05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35EB68-43B8-28C0-5D46-0DC65C4FEF43}"/>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5" name="Platshållare för sidfot 4">
            <a:extLst>
              <a:ext uri="{FF2B5EF4-FFF2-40B4-BE49-F238E27FC236}">
                <a16:creationId xmlns:a16="http://schemas.microsoft.com/office/drawing/2014/main" id="{D4587A44-3C33-1E79-9E07-AF78E1348E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8B7800-EB08-DEA0-FA32-A1F839EF555F}"/>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21888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86632E-CEB6-30E1-5A4B-F8D41A04E9B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1007D3F-1CC5-9072-3829-DAD03A7FE47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0AB637-4359-45B2-A5A4-61F9976A40DA}"/>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5" name="Platshållare för sidfot 4">
            <a:extLst>
              <a:ext uri="{FF2B5EF4-FFF2-40B4-BE49-F238E27FC236}">
                <a16:creationId xmlns:a16="http://schemas.microsoft.com/office/drawing/2014/main" id="{3CD91A49-003E-EEB8-F344-6E46993595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4B76B-84C0-C878-B614-704FB4AA25E4}"/>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424599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4038C9-442E-80F7-5140-E238DDB794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DD6DB6F-C513-B20F-93A1-B0AF191F1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4B261D3-06DA-7575-EE89-8A086AF55A2F}"/>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5" name="Platshållare för sidfot 4">
            <a:extLst>
              <a:ext uri="{FF2B5EF4-FFF2-40B4-BE49-F238E27FC236}">
                <a16:creationId xmlns:a16="http://schemas.microsoft.com/office/drawing/2014/main" id="{1E4A5AED-A1C2-DE2D-F64F-F00418CCB8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004AFA-7CB6-2451-5186-B539B662A582}"/>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1846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19D514-A125-BFBE-CE51-B01B3E40F65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A7127F2-F418-BD5D-78F2-F784605DAD1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0259963-6A87-A1D5-1B05-44E2E9445C0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17D497F-18B6-D646-1D84-917B65479623}"/>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6" name="Platshållare för sidfot 5">
            <a:extLst>
              <a:ext uri="{FF2B5EF4-FFF2-40B4-BE49-F238E27FC236}">
                <a16:creationId xmlns:a16="http://schemas.microsoft.com/office/drawing/2014/main" id="{BAEC9796-9B60-30AB-6A79-303B71261E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5E36F76-9C56-302C-25DE-438894DF74A8}"/>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70585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142EFD-A1FF-C392-BACC-606CC9A9F80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2A5C9C-8A37-EC97-E724-962FF3B78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B6B477A-0F2B-4209-5F31-9142C7D29E0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9A8F74B-2E6A-CA2F-5DD0-A799609D1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3C219BD-4B9B-95C2-FCFA-8728146A495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98B0EC-F86B-A036-C692-5F7AD844A8BF}"/>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8" name="Platshållare för sidfot 7">
            <a:extLst>
              <a:ext uri="{FF2B5EF4-FFF2-40B4-BE49-F238E27FC236}">
                <a16:creationId xmlns:a16="http://schemas.microsoft.com/office/drawing/2014/main" id="{8449FD7B-900A-6523-5E78-9E464051376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EDBD517-B4E3-54D0-654B-F9A3F4C4CBED}"/>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56522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4D0B5-3A03-3C1E-3933-BDCB97DA27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7283555-9492-8298-EA66-F3DEFE43B516}"/>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4" name="Platshållare för sidfot 3">
            <a:extLst>
              <a:ext uri="{FF2B5EF4-FFF2-40B4-BE49-F238E27FC236}">
                <a16:creationId xmlns:a16="http://schemas.microsoft.com/office/drawing/2014/main" id="{CE6615AE-9F18-2ECC-2389-0919A7F6F90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0C6E973-B537-A78E-CF84-160586DAC3AF}"/>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365675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2886918-A356-AC30-9299-A5E1B32D7EF1}"/>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3" name="Platshållare för sidfot 2">
            <a:extLst>
              <a:ext uri="{FF2B5EF4-FFF2-40B4-BE49-F238E27FC236}">
                <a16:creationId xmlns:a16="http://schemas.microsoft.com/office/drawing/2014/main" id="{E13DA58C-39B1-38F0-5E04-B9793C9E7F0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509BE55-6CDA-C148-C86B-8CA5245F3001}"/>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267738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07E989-58DC-ACD4-2333-904E5825822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7C5D2B-09CD-0B29-981C-5778C38A1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74C0CDB-36D1-E976-7823-66F6E019F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775635-119A-CFCD-F739-5938304C4EE9}"/>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6" name="Platshållare för sidfot 5">
            <a:extLst>
              <a:ext uri="{FF2B5EF4-FFF2-40B4-BE49-F238E27FC236}">
                <a16:creationId xmlns:a16="http://schemas.microsoft.com/office/drawing/2014/main" id="{4B9FD28C-69D3-E0A2-E01E-4DE665D98BD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30B363C-8D26-8662-D358-C0DB68F34D9F}"/>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301258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9063B-8786-5135-C350-18E1E8541F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5A229D0-CE58-0B32-A254-F9CF2AB4A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C60B1F6-F55B-EA2A-590A-F5D43C809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CAFCC32-1079-707A-D95E-7330AD94412C}"/>
              </a:ext>
            </a:extLst>
          </p:cNvPr>
          <p:cNvSpPr>
            <a:spLocks noGrp="1"/>
          </p:cNvSpPr>
          <p:nvPr>
            <p:ph type="dt" sz="half" idx="10"/>
          </p:nvPr>
        </p:nvSpPr>
        <p:spPr/>
        <p:txBody>
          <a:bodyPr/>
          <a:lstStyle/>
          <a:p>
            <a:fld id="{A8621F91-7944-4476-BD4D-33F3F63C2E8C}" type="datetimeFigureOut">
              <a:rPr lang="sv-SE" smtClean="0"/>
              <a:t>2024-02-22</a:t>
            </a:fld>
            <a:endParaRPr lang="sv-SE"/>
          </a:p>
        </p:txBody>
      </p:sp>
      <p:sp>
        <p:nvSpPr>
          <p:cNvPr id="6" name="Platshållare för sidfot 5">
            <a:extLst>
              <a:ext uri="{FF2B5EF4-FFF2-40B4-BE49-F238E27FC236}">
                <a16:creationId xmlns:a16="http://schemas.microsoft.com/office/drawing/2014/main" id="{8CA07F88-8A9B-E01A-D568-4E949F0D68F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E2382F-E28E-537D-62DB-35ADE616832C}"/>
              </a:ext>
            </a:extLst>
          </p:cNvPr>
          <p:cNvSpPr>
            <a:spLocks noGrp="1"/>
          </p:cNvSpPr>
          <p:nvPr>
            <p:ph type="sldNum" sz="quarter" idx="12"/>
          </p:nvPr>
        </p:nvSpPr>
        <p:spPr/>
        <p:txBody>
          <a:bodyPr/>
          <a:lstStyle/>
          <a:p>
            <a:fld id="{DD05C9FB-9668-4948-94E5-7A39BE477D6C}" type="slidenum">
              <a:rPr lang="sv-SE" smtClean="0"/>
              <a:t>‹#›</a:t>
            </a:fld>
            <a:endParaRPr lang="sv-SE"/>
          </a:p>
        </p:txBody>
      </p:sp>
    </p:spTree>
    <p:extLst>
      <p:ext uri="{BB962C8B-B14F-4D97-AF65-F5344CB8AC3E}">
        <p14:creationId xmlns:p14="http://schemas.microsoft.com/office/powerpoint/2010/main" val="348350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439A369-55FD-5CEB-7324-9AEF7D749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7274523-95F2-DCB9-7511-131C6BE44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52000C-C449-0356-3989-8A7237DED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21F91-7944-4476-BD4D-33F3F63C2E8C}" type="datetimeFigureOut">
              <a:rPr lang="sv-SE" smtClean="0"/>
              <a:t>2024-02-22</a:t>
            </a:fld>
            <a:endParaRPr lang="sv-SE"/>
          </a:p>
        </p:txBody>
      </p:sp>
      <p:sp>
        <p:nvSpPr>
          <p:cNvPr id="5" name="Platshållare för sidfot 4">
            <a:extLst>
              <a:ext uri="{FF2B5EF4-FFF2-40B4-BE49-F238E27FC236}">
                <a16:creationId xmlns:a16="http://schemas.microsoft.com/office/drawing/2014/main" id="{8FF7E543-9DCD-B506-9776-EE4383FB2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ADEE785-8E84-CBC5-10AC-D14C2E543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C9FB-9668-4948-94E5-7A39BE477D6C}" type="slidenum">
              <a:rPr lang="sv-SE" smtClean="0"/>
              <a:t>‹#›</a:t>
            </a:fld>
            <a:endParaRPr lang="sv-SE"/>
          </a:p>
        </p:txBody>
      </p:sp>
    </p:spTree>
    <p:extLst>
      <p:ext uri="{BB962C8B-B14F-4D97-AF65-F5344CB8AC3E}">
        <p14:creationId xmlns:p14="http://schemas.microsoft.com/office/powerpoint/2010/main" val="62348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6C04209-F3C6-A88F-5167-55486D11C6B3}"/>
              </a:ext>
            </a:extLst>
          </p:cNvPr>
          <p:cNvSpPr>
            <a:spLocks noGrp="1"/>
          </p:cNvSpPr>
          <p:nvPr>
            <p:ph type="subTitle" idx="1"/>
          </p:nvPr>
        </p:nvSpPr>
        <p:spPr>
          <a:xfrm>
            <a:off x="1617133" y="4685771"/>
            <a:ext cx="9144000" cy="1655762"/>
          </a:xfrm>
        </p:spPr>
        <p:txBody>
          <a:bodyPr/>
          <a:lstStyle/>
          <a:p>
            <a:br>
              <a:rPr lang="sv-SE" dirty="0"/>
            </a:br>
            <a:r>
              <a:rPr lang="sv-SE" dirty="0"/>
              <a:t>ett samarbete mellan</a:t>
            </a:r>
            <a:br>
              <a:rPr lang="sv-SE" dirty="0"/>
            </a:br>
            <a:r>
              <a:rPr lang="sv-SE" dirty="0"/>
              <a:t>svensk innebandy och </a:t>
            </a:r>
            <a:br>
              <a:rPr lang="sv-SE" dirty="0"/>
            </a:br>
            <a:r>
              <a:rPr lang="sv-SE" dirty="0"/>
              <a:t>Hjärtebarnsfonden</a:t>
            </a:r>
          </a:p>
        </p:txBody>
      </p:sp>
      <p:pic>
        <p:nvPicPr>
          <p:cNvPr id="8" name="Bildobjekt 7">
            <a:extLst>
              <a:ext uri="{FF2B5EF4-FFF2-40B4-BE49-F238E27FC236}">
                <a16:creationId xmlns:a16="http://schemas.microsoft.com/office/drawing/2014/main" id="{F82C390B-4846-C231-E040-02A04ACC6560}"/>
              </a:ext>
            </a:extLst>
          </p:cNvPr>
          <p:cNvPicPr>
            <a:picLocks noChangeAspect="1"/>
          </p:cNvPicPr>
          <p:nvPr/>
        </p:nvPicPr>
        <p:blipFill>
          <a:blip r:embed="rId2"/>
          <a:stretch>
            <a:fillRect/>
          </a:stretch>
        </p:blipFill>
        <p:spPr>
          <a:xfrm>
            <a:off x="9046633" y="4689908"/>
            <a:ext cx="1714500" cy="1209675"/>
          </a:xfrm>
          <a:prstGeom prst="rect">
            <a:avLst/>
          </a:prstGeom>
        </p:spPr>
      </p:pic>
      <p:pic>
        <p:nvPicPr>
          <p:cNvPr id="2" name="Bildobjekt 1">
            <a:extLst>
              <a:ext uri="{FF2B5EF4-FFF2-40B4-BE49-F238E27FC236}">
                <a16:creationId xmlns:a16="http://schemas.microsoft.com/office/drawing/2014/main" id="{D34FAA5D-CF4F-FBF4-5F97-C08D89089768}"/>
              </a:ext>
            </a:extLst>
          </p:cNvPr>
          <p:cNvPicPr>
            <a:picLocks noChangeAspect="1"/>
          </p:cNvPicPr>
          <p:nvPr/>
        </p:nvPicPr>
        <p:blipFill>
          <a:blip r:embed="rId3"/>
          <a:stretch>
            <a:fillRect/>
          </a:stretch>
        </p:blipFill>
        <p:spPr>
          <a:xfrm>
            <a:off x="3852442" y="1433543"/>
            <a:ext cx="4673382" cy="2456381"/>
          </a:xfrm>
          <a:prstGeom prst="rect">
            <a:avLst/>
          </a:prstGeom>
        </p:spPr>
      </p:pic>
      <p:sp>
        <p:nvSpPr>
          <p:cNvPr id="4" name="textruta 3">
            <a:extLst>
              <a:ext uri="{FF2B5EF4-FFF2-40B4-BE49-F238E27FC236}">
                <a16:creationId xmlns:a16="http://schemas.microsoft.com/office/drawing/2014/main" id="{25151BE3-33E3-56DA-B0A1-8D123E7D3326}"/>
              </a:ext>
            </a:extLst>
          </p:cNvPr>
          <p:cNvSpPr txBox="1"/>
          <p:nvPr/>
        </p:nvSpPr>
        <p:spPr>
          <a:xfrm>
            <a:off x="9436892" y="6451711"/>
            <a:ext cx="2648482" cy="261610"/>
          </a:xfrm>
          <a:prstGeom prst="rect">
            <a:avLst/>
          </a:prstGeom>
          <a:noFill/>
        </p:spPr>
        <p:txBody>
          <a:bodyPr wrap="none" rtlCol="0">
            <a:spAutoFit/>
          </a:bodyPr>
          <a:lstStyle/>
          <a:p>
            <a:r>
              <a:rPr lang="sv-SE" sz="1100" i="1" dirty="0"/>
              <a:t>Hjärtebarnsmatchen – Presentation_Intern</a:t>
            </a:r>
          </a:p>
        </p:txBody>
      </p:sp>
      <p:pic>
        <p:nvPicPr>
          <p:cNvPr id="5" name="Bildobjekt 4">
            <a:extLst>
              <a:ext uri="{FF2B5EF4-FFF2-40B4-BE49-F238E27FC236}">
                <a16:creationId xmlns:a16="http://schemas.microsoft.com/office/drawing/2014/main" id="{7C355C1C-5EB5-B4A1-2E38-A7C5CC437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745" y="4148694"/>
            <a:ext cx="2166510" cy="726952"/>
          </a:xfrm>
          <a:prstGeom prst="rect">
            <a:avLst/>
          </a:prstGeom>
        </p:spPr>
      </p:pic>
    </p:spTree>
    <p:extLst>
      <p:ext uri="{BB962C8B-B14F-4D97-AF65-F5344CB8AC3E}">
        <p14:creationId xmlns:p14="http://schemas.microsoft.com/office/powerpoint/2010/main" val="399867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Syfte och mål</a:t>
            </a:r>
          </a:p>
        </p:txBody>
      </p:sp>
      <p:sp>
        <p:nvSpPr>
          <p:cNvPr id="3" name="Platshållare för innehåll 2">
            <a:extLst>
              <a:ext uri="{FF2B5EF4-FFF2-40B4-BE49-F238E27FC236}">
                <a16:creationId xmlns:a16="http://schemas.microsoft.com/office/drawing/2014/main" id="{1C0D13E4-5AF4-BE84-ABAE-74BCD68CF7AF}"/>
              </a:ext>
            </a:extLst>
          </p:cNvPr>
          <p:cNvSpPr>
            <a:spLocks noGrp="1"/>
          </p:cNvSpPr>
          <p:nvPr>
            <p:ph idx="1"/>
          </p:nvPr>
        </p:nvSpPr>
        <p:spPr/>
        <p:txBody>
          <a:bodyPr>
            <a:normAutofit lnSpcReduction="10000"/>
          </a:bodyPr>
          <a:lstStyle/>
          <a:p>
            <a:pPr marL="0" indent="0">
              <a:lnSpc>
                <a:spcPct val="107000"/>
              </a:lnSpc>
              <a:spcAft>
                <a:spcPts val="800"/>
              </a:spcAft>
              <a:buNone/>
            </a:pPr>
            <a:r>
              <a:rPr lang="sv-S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Syftet </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med Hjärtebarnsmatchen är att skapa en positiv insamlingsaktivitet till förmån för de deltagande innebandyklubbarnas ungdomar och den ideella organisationen Hjärtebarnsfonden.</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För alla deltagande innebandyklubbar ges möjlighet till nya intäkter i ett färdig koncept.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En fin aktivitet som gynnar tillväxten i vår klubb och ger stöd till den viktiga ungdomsverksamheten. </a:t>
            </a:r>
            <a:br>
              <a:rPr lang="sv-SE" sz="1800" dirty="0">
                <a:latin typeface="Arial" panose="020B0604020202020204" pitchFamily="34"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Hjärtebarnsmatchen är ett sätt för företag och privatpersoner för att stötta den lokala innebandyklubben och dess ungdomsverksamhet och samtidigt stödja Hjärtebarnsfondens verksamhet. Att vara med och sponsra Hjärtebarnsmatchen betyder att många bidrag tillsammans </a:t>
            </a:r>
            <a:br>
              <a:rPr lang="sv-SE" sz="1800" dirty="0">
                <a:latin typeface="Arial" panose="020B0604020202020204" pitchFamily="34"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kan bli ett stort och välbehövligt bidrag till föreningen.</a:t>
            </a:r>
            <a:br>
              <a:rPr lang="sv-SE" sz="1800" dirty="0">
                <a:latin typeface="Arial" panose="020B0604020202020204" pitchFamily="34" charset="0"/>
                <a:cs typeface="Times New Roman" panose="02020603050405020304" pitchFamily="18" charset="0"/>
              </a:rPr>
            </a:br>
            <a:br>
              <a:rPr lang="sv-SE" sz="1800" dirty="0">
                <a:latin typeface="Arial" panose="020B0604020202020204" pitchFamily="34"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Genom intäkterna kan klubben skapa möjligheter till rörelse och att barn och ungdomar blir del i </a:t>
            </a:r>
            <a:br>
              <a:rPr lang="sv-SE" sz="1800" dirty="0">
                <a:latin typeface="Arial" panose="020B0604020202020204" pitchFamily="34"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ett positivt sammanhang. </a:t>
            </a:r>
            <a:br>
              <a:rPr lang="sv-SE" sz="1800" dirty="0">
                <a:latin typeface="Arial" panose="020B0604020202020204" pitchFamily="34" charset="0"/>
                <a:cs typeface="Times New Roman" panose="02020603050405020304" pitchFamily="18" charset="0"/>
              </a:rPr>
            </a:br>
            <a:br>
              <a:rPr lang="sv-S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sv-S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Målet</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är att främja barn och ungdomars rörelse och motverka utanförskap och mobbing.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Alla barn ska ha lika värde!</a:t>
            </a: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1A4B9CC6-884C-D6EE-E3D7-5743A3859E74}"/>
              </a:ext>
            </a:extLst>
          </p:cNvPr>
          <p:cNvPicPr>
            <a:picLocks noChangeAspect="1"/>
          </p:cNvPicPr>
          <p:nvPr/>
        </p:nvPicPr>
        <p:blipFill>
          <a:blip r:embed="rId2"/>
          <a:stretch>
            <a:fillRect/>
          </a:stretch>
        </p:blipFill>
        <p:spPr>
          <a:xfrm>
            <a:off x="10918643" y="5855018"/>
            <a:ext cx="870313" cy="577055"/>
          </a:xfrm>
          <a:prstGeom prst="rect">
            <a:avLst/>
          </a:prstGeom>
        </p:spPr>
      </p:pic>
      <p:pic>
        <p:nvPicPr>
          <p:cNvPr id="5" name="Bildobjekt 4">
            <a:extLst>
              <a:ext uri="{FF2B5EF4-FFF2-40B4-BE49-F238E27FC236}">
                <a16:creationId xmlns:a16="http://schemas.microsoft.com/office/drawing/2014/main" id="{7C355C1C-5EB5-B4A1-2E38-A7C5CC437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369" y="5855018"/>
            <a:ext cx="1545360" cy="518531"/>
          </a:xfrm>
          <a:prstGeom prst="rect">
            <a:avLst/>
          </a:prstGeom>
        </p:spPr>
      </p:pic>
    </p:spTree>
    <p:extLst>
      <p:ext uri="{BB962C8B-B14F-4D97-AF65-F5344CB8AC3E}">
        <p14:creationId xmlns:p14="http://schemas.microsoft.com/office/powerpoint/2010/main" val="313484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Koncept</a:t>
            </a:r>
          </a:p>
        </p:txBody>
      </p:sp>
      <p:sp>
        <p:nvSpPr>
          <p:cNvPr id="3" name="Platshållare för innehåll 2">
            <a:extLst>
              <a:ext uri="{FF2B5EF4-FFF2-40B4-BE49-F238E27FC236}">
                <a16:creationId xmlns:a16="http://schemas.microsoft.com/office/drawing/2014/main" id="{1C0D13E4-5AF4-BE84-ABAE-74BCD68CF7AF}"/>
              </a:ext>
            </a:extLst>
          </p:cNvPr>
          <p:cNvSpPr>
            <a:spLocks noGrp="1"/>
          </p:cNvSpPr>
          <p:nvPr>
            <p:ph idx="1"/>
          </p:nvPr>
        </p:nvSpPr>
        <p:spPr/>
        <p:txBody>
          <a:bodyPr>
            <a:normAutofit/>
          </a:bodyPr>
          <a:lstStyle/>
          <a:p>
            <a:pPr marL="0" indent="0">
              <a:buNone/>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De deltagande klubbarna </a:t>
            </a:r>
            <a:r>
              <a:rPr lang="sv-S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Hjärtebarnsmatchen</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där klubbens partners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bjuder på inträdet till matchen genom att betala en summa per åskådare.</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Hjärtebarnsmatchen</a:t>
            </a:r>
            <a:r>
              <a:rPr lang="sv-SE" sz="1800" b="0" i="0" dirty="0">
                <a:solidFill>
                  <a:srgbClr val="333333"/>
                </a:solidFill>
                <a:effectLst/>
                <a:latin typeface="Lato" panose="020F0502020204030203" pitchFamily="34" charset="0"/>
              </a:rPr>
              <a:t> innebär att företag &amp; privatpersoner är med och betalar 1 krona </a:t>
            </a:r>
            <a:br>
              <a:rPr lang="sv-SE" sz="1800" b="0" i="0" dirty="0">
                <a:solidFill>
                  <a:srgbClr val="333333"/>
                </a:solidFill>
                <a:effectLst/>
                <a:latin typeface="Lato" panose="020F0502020204030203" pitchFamily="34" charset="0"/>
              </a:rPr>
            </a:br>
            <a:r>
              <a:rPr lang="sv-SE" sz="1800" b="0" i="0" dirty="0">
                <a:solidFill>
                  <a:srgbClr val="333333"/>
                </a:solidFill>
                <a:effectLst/>
                <a:latin typeface="Lato" panose="020F0502020204030203" pitchFamily="34" charset="0"/>
              </a:rPr>
              <a:t>eller mer per såld biljett, med ett max på 1 000 kr per insatt krona. </a:t>
            </a:r>
            <a:br>
              <a:rPr lang="sv-SE" sz="1800" b="0" i="0" dirty="0">
                <a:solidFill>
                  <a:srgbClr val="333333"/>
                </a:solidFill>
                <a:effectLst/>
                <a:latin typeface="Lato" panose="020F0502020204030203" pitchFamily="34" charset="0"/>
              </a:rPr>
            </a:br>
            <a:r>
              <a:rPr lang="sv-SE" sz="1800" b="0" i="0" dirty="0">
                <a:solidFill>
                  <a:srgbClr val="333333"/>
                </a:solidFill>
                <a:effectLst/>
                <a:latin typeface="Lato" panose="020F0502020204030203" pitchFamily="34" charset="0"/>
              </a:rPr>
              <a:t>Som exempel - ett företag med och lägger 2 kr och klubben säljer 500 biljetter, </a:t>
            </a:r>
            <a:br>
              <a:rPr lang="sv-SE" sz="1800" b="0" i="0" dirty="0">
                <a:solidFill>
                  <a:srgbClr val="333333"/>
                </a:solidFill>
                <a:effectLst/>
                <a:latin typeface="Lato" panose="020F0502020204030203" pitchFamily="34" charset="0"/>
              </a:rPr>
            </a:br>
            <a:r>
              <a:rPr lang="sv-SE" sz="1800" b="0" i="0" dirty="0">
                <a:solidFill>
                  <a:srgbClr val="333333"/>
                </a:solidFill>
                <a:effectLst/>
                <a:latin typeface="Lato" panose="020F0502020204030203" pitchFamily="34" charset="0"/>
              </a:rPr>
              <a:t>stödjer företaget Hjärtebarnsmatchen med </a:t>
            </a:r>
            <a:r>
              <a:rPr lang="sv-SE" sz="1800" dirty="0">
                <a:solidFill>
                  <a:srgbClr val="333333"/>
                </a:solidFill>
                <a:latin typeface="Lato" panose="020F0502020204030203" pitchFamily="34" charset="0"/>
              </a:rPr>
              <a:t>1</a:t>
            </a:r>
            <a:r>
              <a:rPr lang="sv-SE" sz="1800" b="0" i="0" dirty="0">
                <a:solidFill>
                  <a:srgbClr val="333333"/>
                </a:solidFill>
                <a:effectLst/>
                <a:latin typeface="Lato" panose="020F0502020204030203" pitchFamily="34" charset="0"/>
              </a:rPr>
              <a:t> 000 kr.</a:t>
            </a:r>
          </a:p>
          <a:p>
            <a:pPr marL="0" indent="0">
              <a:buNone/>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lgn="l">
              <a:buNone/>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Till detta kommer frivilliga arrangemang av olika sidoaktiviteter. Bland annat kan man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uppmana åskådare att </a:t>
            </a:r>
            <a:r>
              <a:rPr lang="sv-SE" sz="1800" dirty="0" err="1">
                <a:effectLst/>
                <a:latin typeface="Arial" panose="020B0604020202020204" pitchFamily="34" charset="0"/>
                <a:ea typeface="Times New Roman" panose="02020603050405020304" pitchFamily="18" charset="0"/>
                <a:cs typeface="Times New Roman" panose="02020603050405020304" pitchFamily="18" charset="0"/>
              </a:rPr>
              <a:t>Swisha</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en valfri summa som går till insamlingen, dvs klubbens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ungdomsverksamhet samt barn med medfött hjärtfel.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Alla bidrag gör skillnad!</a:t>
            </a:r>
            <a:endParaRPr lang="sv-SE" sz="18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F07738D7-04F8-DAAE-FCA5-26CB2790BDBE}"/>
              </a:ext>
            </a:extLst>
          </p:cNvPr>
          <p:cNvPicPr>
            <a:picLocks noChangeAspect="1"/>
          </p:cNvPicPr>
          <p:nvPr/>
        </p:nvPicPr>
        <p:blipFill>
          <a:blip r:embed="rId2"/>
          <a:stretch>
            <a:fillRect/>
          </a:stretch>
        </p:blipFill>
        <p:spPr>
          <a:xfrm rot="635271">
            <a:off x="8515927" y="789530"/>
            <a:ext cx="3240723" cy="1081013"/>
          </a:xfrm>
          <a:prstGeom prst="rect">
            <a:avLst/>
          </a:prstGeom>
        </p:spPr>
      </p:pic>
      <p:pic>
        <p:nvPicPr>
          <p:cNvPr id="8" name="Bildobjekt 7">
            <a:extLst>
              <a:ext uri="{FF2B5EF4-FFF2-40B4-BE49-F238E27FC236}">
                <a16:creationId xmlns:a16="http://schemas.microsoft.com/office/drawing/2014/main" id="{3BCCBB87-97B3-DED6-9F17-B7BF27A030AB}"/>
              </a:ext>
            </a:extLst>
          </p:cNvPr>
          <p:cNvPicPr>
            <a:picLocks noChangeAspect="1"/>
          </p:cNvPicPr>
          <p:nvPr/>
        </p:nvPicPr>
        <p:blipFill>
          <a:blip r:embed="rId3"/>
          <a:stretch>
            <a:fillRect/>
          </a:stretch>
        </p:blipFill>
        <p:spPr>
          <a:xfrm>
            <a:off x="10918643" y="5855018"/>
            <a:ext cx="870313" cy="577055"/>
          </a:xfrm>
          <a:prstGeom prst="rect">
            <a:avLst/>
          </a:prstGeom>
        </p:spPr>
      </p:pic>
      <p:pic>
        <p:nvPicPr>
          <p:cNvPr id="5" name="Bildobjekt 4">
            <a:extLst>
              <a:ext uri="{FF2B5EF4-FFF2-40B4-BE49-F238E27FC236}">
                <a16:creationId xmlns:a16="http://schemas.microsoft.com/office/drawing/2014/main" id="{4179CA6F-4BF4-EA2C-0F47-60DCFCD3B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369" y="5855018"/>
            <a:ext cx="1545360" cy="518531"/>
          </a:xfrm>
          <a:prstGeom prst="rect">
            <a:avLst/>
          </a:prstGeom>
        </p:spPr>
      </p:pic>
    </p:spTree>
    <p:extLst>
      <p:ext uri="{BB962C8B-B14F-4D97-AF65-F5344CB8AC3E}">
        <p14:creationId xmlns:p14="http://schemas.microsoft.com/office/powerpoint/2010/main" val="321222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3A90-8384-7391-9F2B-B4279047093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8876569-42BF-EF19-DE86-85B33E111EFC}"/>
              </a:ext>
            </a:extLst>
          </p:cNvPr>
          <p:cNvSpPr>
            <a:spLocks noGrp="1"/>
          </p:cNvSpPr>
          <p:nvPr>
            <p:ph type="title"/>
          </p:nvPr>
        </p:nvSpPr>
        <p:spPr>
          <a:xfrm>
            <a:off x="838200" y="235821"/>
            <a:ext cx="10515600" cy="1325563"/>
          </a:xfrm>
        </p:spPr>
        <p:txBody>
          <a:bodyPr>
            <a:normAutofit/>
          </a:bodyPr>
          <a:lstStyle/>
          <a:p>
            <a:r>
              <a:rPr lang="sv-SE" sz="4000" dirty="0"/>
              <a:t>Tre anledningar att arrangera Hjärtebarnsmatchen</a:t>
            </a:r>
          </a:p>
        </p:txBody>
      </p:sp>
      <p:cxnSp>
        <p:nvCxnSpPr>
          <p:cNvPr id="7" name="Rak koppling 6">
            <a:extLst>
              <a:ext uri="{FF2B5EF4-FFF2-40B4-BE49-F238E27FC236}">
                <a16:creationId xmlns:a16="http://schemas.microsoft.com/office/drawing/2014/main" id="{74440C60-5E04-DF95-F4E9-EC9A7F708DF5}"/>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6B4BCC86-1B63-4951-5DB7-4C2AE357E38D}"/>
              </a:ext>
            </a:extLst>
          </p:cNvPr>
          <p:cNvPicPr>
            <a:picLocks noChangeAspect="1"/>
          </p:cNvPicPr>
          <p:nvPr/>
        </p:nvPicPr>
        <p:blipFill rotWithShape="1">
          <a:blip r:embed="rId2"/>
          <a:srcRect t="25828"/>
          <a:stretch/>
        </p:blipFill>
        <p:spPr>
          <a:xfrm>
            <a:off x="838200" y="1831433"/>
            <a:ext cx="8516628" cy="4611699"/>
          </a:xfrm>
          <a:prstGeom prst="rect">
            <a:avLst/>
          </a:prstGeom>
        </p:spPr>
      </p:pic>
      <p:pic>
        <p:nvPicPr>
          <p:cNvPr id="12" name="Bildobjekt 11">
            <a:extLst>
              <a:ext uri="{FF2B5EF4-FFF2-40B4-BE49-F238E27FC236}">
                <a16:creationId xmlns:a16="http://schemas.microsoft.com/office/drawing/2014/main" id="{C25D0F91-546E-5FF4-6B85-A3EE70EAA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211" y="5895797"/>
            <a:ext cx="1370949" cy="460009"/>
          </a:xfrm>
          <a:prstGeom prst="rect">
            <a:avLst/>
          </a:prstGeom>
        </p:spPr>
      </p:pic>
      <p:pic>
        <p:nvPicPr>
          <p:cNvPr id="13" name="Bildobjekt 12" descr="Visby IBK spelartrupp - Visby IBK">
            <a:extLst>
              <a:ext uri="{FF2B5EF4-FFF2-40B4-BE49-F238E27FC236}">
                <a16:creationId xmlns:a16="http://schemas.microsoft.com/office/drawing/2014/main" id="{24C014E4-44BE-6EFF-95CC-BD2E771A674D}"/>
              </a:ext>
            </a:extLst>
          </p:cNvPr>
          <p:cNvPicPr>
            <a:picLocks noChangeAspect="1"/>
          </p:cNvPicPr>
          <p:nvPr/>
        </p:nvPicPr>
        <p:blipFill rotWithShape="1">
          <a:blip r:embed="rId4">
            <a:extLst>
              <a:ext uri="{28A0092B-C50C-407E-A947-70E740481C1C}">
                <a14:useLocalDpi xmlns:a14="http://schemas.microsoft.com/office/drawing/2010/main" val="0"/>
              </a:ext>
            </a:extLst>
          </a:blip>
          <a:srcRect t="19500" b="20000"/>
          <a:stretch/>
        </p:blipFill>
        <p:spPr bwMode="auto">
          <a:xfrm>
            <a:off x="10321236" y="5089341"/>
            <a:ext cx="896897" cy="5422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27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När</a:t>
            </a:r>
          </a:p>
        </p:txBody>
      </p:sp>
      <p:sp>
        <p:nvSpPr>
          <p:cNvPr id="3" name="Platshållare för innehåll 2">
            <a:extLst>
              <a:ext uri="{FF2B5EF4-FFF2-40B4-BE49-F238E27FC236}">
                <a16:creationId xmlns:a16="http://schemas.microsoft.com/office/drawing/2014/main" id="{1C0D13E4-5AF4-BE84-ABAE-74BCD68CF7AF}"/>
              </a:ext>
            </a:extLst>
          </p:cNvPr>
          <p:cNvSpPr>
            <a:spLocks noGrp="1"/>
          </p:cNvSpPr>
          <p:nvPr>
            <p:ph idx="1"/>
          </p:nvPr>
        </p:nvSpPr>
        <p:spPr/>
        <p:txBody>
          <a:bodyPr/>
          <a:lstStyle/>
          <a:p>
            <a:pPr marL="0" indent="0">
              <a:buNone/>
            </a:pP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Klubben väljer själv när det är dags att genomföra Hjärtebarnsmatchen.</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Det kan vara i uppstarten av säsongen för att på så sätt verka för att få tillbaka publiken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från föregående säsong och skapa intresse.</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Eller en spelomgång i anslutning till Alla hjärtans dag den 14 februari.</a:t>
            </a: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15D4E65A-2CF7-521F-83AD-6803ADF81D4F}"/>
              </a:ext>
            </a:extLst>
          </p:cNvPr>
          <p:cNvPicPr>
            <a:picLocks noChangeAspect="1"/>
          </p:cNvPicPr>
          <p:nvPr/>
        </p:nvPicPr>
        <p:blipFill>
          <a:blip r:embed="rId2"/>
          <a:stretch>
            <a:fillRect/>
          </a:stretch>
        </p:blipFill>
        <p:spPr>
          <a:xfrm>
            <a:off x="10918643" y="5855018"/>
            <a:ext cx="870313" cy="577055"/>
          </a:xfrm>
          <a:prstGeom prst="rect">
            <a:avLst/>
          </a:prstGeom>
        </p:spPr>
      </p:pic>
      <p:pic>
        <p:nvPicPr>
          <p:cNvPr id="5" name="Bildobjekt 4">
            <a:extLst>
              <a:ext uri="{FF2B5EF4-FFF2-40B4-BE49-F238E27FC236}">
                <a16:creationId xmlns:a16="http://schemas.microsoft.com/office/drawing/2014/main" id="{140F4C0C-15A7-8462-C0FC-460843EA2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369" y="5855018"/>
            <a:ext cx="1545360" cy="518531"/>
          </a:xfrm>
          <a:prstGeom prst="rect">
            <a:avLst/>
          </a:prstGeom>
        </p:spPr>
      </p:pic>
    </p:spTree>
    <p:extLst>
      <p:ext uri="{BB962C8B-B14F-4D97-AF65-F5344CB8AC3E}">
        <p14:creationId xmlns:p14="http://schemas.microsoft.com/office/powerpoint/2010/main" val="212569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Intäkter</a:t>
            </a:r>
          </a:p>
        </p:txBody>
      </p:sp>
      <p:sp>
        <p:nvSpPr>
          <p:cNvPr id="3" name="Platshållare för innehåll 2">
            <a:extLst>
              <a:ext uri="{FF2B5EF4-FFF2-40B4-BE49-F238E27FC236}">
                <a16:creationId xmlns:a16="http://schemas.microsoft.com/office/drawing/2014/main" id="{1C0D13E4-5AF4-BE84-ABAE-74BCD68CF7AF}"/>
              </a:ext>
            </a:extLst>
          </p:cNvPr>
          <p:cNvSpPr>
            <a:spLocks noGrp="1"/>
          </p:cNvSpPr>
          <p:nvPr>
            <p:ph idx="1"/>
          </p:nvPr>
        </p:nvSpPr>
        <p:spPr/>
        <p:txBody>
          <a:bodyPr>
            <a:normAutofit/>
          </a:bodyPr>
          <a:lstStyle/>
          <a:p>
            <a:pPr marL="0" indent="0">
              <a:buNone/>
            </a:pPr>
            <a:r>
              <a:rPr lang="sv-S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INSAMLING</a:t>
            </a:r>
          </a:p>
          <a:p>
            <a:pPr marL="0" indent="0">
              <a:lnSpc>
                <a:spcPct val="120000"/>
              </a:lnSpc>
              <a:buNone/>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Erfarenhet visar att när en idrottsklubb samarbetar med en ideell organisation och aktivt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skapar ett CSR arbete är att det blir väldigt positivt, både intäktsmässigt och varumärkes-</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byggande. Ett start varumärke lägger grunden till bra företagssamarbeten.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När Barncancerfonden skapade </a:t>
            </a:r>
            <a:r>
              <a:rPr lang="sv-SE" sz="1800" dirty="0" err="1">
                <a:effectLst/>
                <a:latin typeface="Arial" panose="020B0604020202020204" pitchFamily="34" charset="0"/>
                <a:ea typeface="Times New Roman" panose="02020603050405020304" pitchFamily="18" charset="0"/>
                <a:cs typeface="Times New Roman" panose="02020603050405020304" pitchFamily="18" charset="0"/>
              </a:rPr>
              <a:t>Swim</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v-SE" sz="1800" dirty="0" err="1">
                <a:effectLst/>
                <a:latin typeface="Arial" panose="020B0604020202020204" pitchFamily="34" charset="0"/>
                <a:ea typeface="Times New Roman" panose="02020603050405020304" pitchFamily="18" charset="0"/>
                <a:cs typeface="Times New Roman" panose="02020603050405020304" pitchFamily="18" charset="0"/>
              </a:rPr>
              <a:t>of</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Hope så ökade snittintäkten och ett företag som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tidigare lade 1 krona till simklubben mer än dubblade insatsen då det i samma bidrag finns </a:t>
            </a:r>
            <a:br>
              <a:rPr lang="sv-SE" sz="1800" dirty="0">
                <a:effectLst/>
                <a:latin typeface="Arial" panose="020B0604020202020204" pitchFamily="34" charset="0"/>
                <a:ea typeface="Times New Roman" panose="02020603050405020304" pitchFamily="18" charset="0"/>
                <a:cs typeface="Times New Roman" panose="02020603050405020304" pitchFamily="18" charset="0"/>
              </a:rPr>
            </a:br>
            <a:r>
              <a:rPr lang="sv-SE" sz="1800" dirty="0">
                <a:effectLst/>
                <a:latin typeface="Arial" panose="020B0604020202020204" pitchFamily="34" charset="0"/>
                <a:ea typeface="Times New Roman" panose="02020603050405020304" pitchFamily="18" charset="0"/>
                <a:cs typeface="Times New Roman" panose="02020603050405020304" pitchFamily="18" charset="0"/>
              </a:rPr>
              <a:t>en välgörenhetsfaktor. Så 1 krona kan bli 3.          </a:t>
            </a:r>
            <a:br>
              <a:rPr lang="sv-SE" sz="1900" dirty="0">
                <a:effectLst/>
                <a:latin typeface="Arial" panose="020B0604020202020204" pitchFamily="34" charset="0"/>
                <a:ea typeface="Times New Roman" panose="02020603050405020304" pitchFamily="18" charset="0"/>
                <a:cs typeface="Times New Roman" panose="02020603050405020304" pitchFamily="18" charset="0"/>
              </a:rPr>
            </a:br>
            <a:endParaRPr lang="sv-SE" sz="19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E308DE39-99A2-5A46-7CB8-83942E0E154D}"/>
              </a:ext>
            </a:extLst>
          </p:cNvPr>
          <p:cNvPicPr>
            <a:picLocks noChangeAspect="1"/>
          </p:cNvPicPr>
          <p:nvPr/>
        </p:nvPicPr>
        <p:blipFill>
          <a:blip r:embed="rId2"/>
          <a:stretch>
            <a:fillRect/>
          </a:stretch>
        </p:blipFill>
        <p:spPr>
          <a:xfrm>
            <a:off x="10918643" y="5855018"/>
            <a:ext cx="870313" cy="577055"/>
          </a:xfrm>
          <a:prstGeom prst="rect">
            <a:avLst/>
          </a:prstGeom>
        </p:spPr>
      </p:pic>
      <p:pic>
        <p:nvPicPr>
          <p:cNvPr id="5" name="Bildobjekt 4">
            <a:extLst>
              <a:ext uri="{FF2B5EF4-FFF2-40B4-BE49-F238E27FC236}">
                <a16:creationId xmlns:a16="http://schemas.microsoft.com/office/drawing/2014/main" id="{ADD7FFE0-F8B6-A829-37E8-6D47F4569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369" y="5855018"/>
            <a:ext cx="1545360" cy="518531"/>
          </a:xfrm>
          <a:prstGeom prst="rect">
            <a:avLst/>
          </a:prstGeom>
        </p:spPr>
      </p:pic>
    </p:spTree>
    <p:extLst>
      <p:ext uri="{BB962C8B-B14F-4D97-AF65-F5344CB8AC3E}">
        <p14:creationId xmlns:p14="http://schemas.microsoft.com/office/powerpoint/2010/main" val="19801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Intäkter - räkneexempel</a:t>
            </a:r>
          </a:p>
        </p:txBody>
      </p:sp>
      <p:sp>
        <p:nvSpPr>
          <p:cNvPr id="3" name="Platshållare för innehåll 2">
            <a:extLst>
              <a:ext uri="{FF2B5EF4-FFF2-40B4-BE49-F238E27FC236}">
                <a16:creationId xmlns:a16="http://schemas.microsoft.com/office/drawing/2014/main" id="{1C0D13E4-5AF4-BE84-ABAE-74BCD68CF7AF}"/>
              </a:ext>
            </a:extLst>
          </p:cNvPr>
          <p:cNvSpPr>
            <a:spLocks noGrp="1"/>
          </p:cNvSpPr>
          <p:nvPr>
            <p:ph idx="1"/>
          </p:nvPr>
        </p:nvSpPr>
        <p:spPr>
          <a:xfrm>
            <a:off x="838200" y="1705258"/>
            <a:ext cx="10515600" cy="4916921"/>
          </a:xfrm>
        </p:spPr>
        <p:txBody>
          <a:bodyPr>
            <a:normAutofit lnSpcReduction="10000"/>
          </a:bodyPr>
          <a:lstStyle/>
          <a:p>
            <a:pPr marL="0" indent="0">
              <a:lnSpc>
                <a:spcPct val="120000"/>
              </a:lnSpc>
              <a:buNone/>
            </a:pPr>
            <a:r>
              <a:rPr lang="sv-SE" sz="1800" dirty="0">
                <a:latin typeface="Arial" panose="020B0604020202020204" pitchFamily="34" charset="0"/>
                <a:cs typeface="Times New Roman" panose="02020603050405020304" pitchFamily="18" charset="0"/>
              </a:rPr>
              <a:t>Klubbens partners bjuder på inträdet till matchen genom att betala 1, 2, 3, 4, eller </a:t>
            </a:r>
            <a:br>
              <a:rPr lang="sv-SE" sz="1800" dirty="0">
                <a:latin typeface="Arial" panose="020B0604020202020204" pitchFamily="34"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5 kronor per åskådare som kommer till matchen. </a:t>
            </a:r>
          </a:p>
          <a:p>
            <a:pPr marL="0" indent="0">
              <a:lnSpc>
                <a:spcPct val="120000"/>
              </a:lnSpc>
              <a:buNone/>
            </a:pPr>
            <a:r>
              <a:rPr lang="sv-SE" sz="1800" dirty="0">
                <a:latin typeface="Arial" panose="020B0604020202020204" pitchFamily="34" charset="0"/>
                <a:cs typeface="Times New Roman" panose="02020603050405020304" pitchFamily="18" charset="0"/>
              </a:rPr>
              <a:t>Här finns ett </a:t>
            </a:r>
            <a:r>
              <a:rPr lang="sv-SE" sz="1800" dirty="0" err="1">
                <a:latin typeface="Arial" panose="020B0604020202020204" pitchFamily="34" charset="0"/>
                <a:cs typeface="Times New Roman" panose="02020603050405020304" pitchFamily="18" charset="0"/>
              </a:rPr>
              <a:t>maxtak</a:t>
            </a:r>
            <a:r>
              <a:rPr lang="sv-SE" sz="1800" dirty="0">
                <a:latin typeface="Arial" panose="020B0604020202020204" pitchFamily="34" charset="0"/>
                <a:cs typeface="Times New Roman" panose="02020603050405020304" pitchFamily="18" charset="0"/>
              </a:rPr>
              <a:t> på 1.000 kronor per företag och krona.</a:t>
            </a:r>
          </a:p>
          <a:p>
            <a:pPr marL="0" indent="0">
              <a:lnSpc>
                <a:spcPct val="120000"/>
              </a:lnSpc>
              <a:buNone/>
            </a:pPr>
            <a:r>
              <a:rPr lang="sv-SE" sz="1800" dirty="0">
                <a:latin typeface="Arial" panose="020B0604020202020204" pitchFamily="34" charset="0"/>
                <a:cs typeface="Times New Roman" panose="02020603050405020304" pitchFamily="18" charset="0"/>
              </a:rPr>
              <a:t>Dvs sätter företaget 1 kr så blir den maximala summan 1.000 kr, sätter företaget </a:t>
            </a:r>
            <a:br>
              <a:rPr lang="sv-SE" sz="1800" dirty="0">
                <a:latin typeface="Arial" panose="020B0604020202020204" pitchFamily="34" charset="0"/>
                <a:cs typeface="Times New Roman" panose="02020603050405020304" pitchFamily="18" charset="0"/>
              </a:rPr>
            </a:br>
            <a:r>
              <a:rPr lang="sv-SE" sz="1800" dirty="0">
                <a:latin typeface="Arial" panose="020B0604020202020204" pitchFamily="34" charset="0"/>
                <a:cs typeface="Times New Roman" panose="02020603050405020304" pitchFamily="18" charset="0"/>
              </a:rPr>
              <a:t>3 kr så blir den maximala summan 3.000 kr.</a:t>
            </a:r>
            <a:br>
              <a:rPr lang="sv-SE" sz="1800" dirty="0">
                <a:latin typeface="Arial" panose="020B0604020202020204" pitchFamily="34" charset="0"/>
                <a:cs typeface="Times New Roman" panose="02020603050405020304" pitchFamily="18" charset="0"/>
              </a:rPr>
            </a:br>
            <a:br>
              <a:rPr lang="sv-SE" sz="1800" dirty="0">
                <a:latin typeface="Arial" panose="020B0604020202020204" pitchFamily="34" charset="0"/>
                <a:cs typeface="Times New Roman" panose="02020603050405020304" pitchFamily="18" charset="0"/>
              </a:rPr>
            </a:br>
            <a:endParaRPr lang="sv-SE" sz="1800" dirty="0">
              <a:latin typeface="Arial" panose="020B0604020202020204" pitchFamily="34" charset="0"/>
              <a:cs typeface="Times New Roman" panose="02020603050405020304" pitchFamily="18" charset="0"/>
            </a:endParaRPr>
          </a:p>
          <a:p>
            <a:pPr marL="0" indent="0">
              <a:lnSpc>
                <a:spcPct val="120000"/>
              </a:lnSpc>
              <a:buNone/>
            </a:pPr>
            <a:r>
              <a:rPr lang="sv-SE" sz="1200" i="1" dirty="0">
                <a:latin typeface="Arial" panose="020B0604020202020204" pitchFamily="34" charset="0"/>
                <a:cs typeface="Times New Roman" panose="02020603050405020304" pitchFamily="18" charset="0"/>
              </a:rPr>
              <a:t>	</a:t>
            </a:r>
            <a:r>
              <a:rPr lang="sv-SE" sz="1200" i="1" dirty="0" err="1">
                <a:latin typeface="Arial" panose="020B0604020202020204" pitchFamily="34" charset="0"/>
                <a:cs typeface="Times New Roman" panose="02020603050405020304" pitchFamily="18" charset="0"/>
              </a:rPr>
              <a:t>Räknexempel</a:t>
            </a:r>
            <a:r>
              <a:rPr lang="sv-SE" sz="1200" i="1" dirty="0">
                <a:latin typeface="Arial" panose="020B0604020202020204" pitchFamily="34" charset="0"/>
                <a:cs typeface="Times New Roman" panose="02020603050405020304" pitchFamily="18" charset="0"/>
              </a:rPr>
              <a:t>:</a:t>
            </a:r>
          </a:p>
          <a:p>
            <a:pPr marL="0" indent="0">
              <a:lnSpc>
                <a:spcPct val="120000"/>
              </a:lnSpc>
              <a:buNone/>
            </a:pPr>
            <a:r>
              <a:rPr lang="sv-SE" sz="1200" i="1" dirty="0">
                <a:latin typeface="Arial" panose="020B0604020202020204" pitchFamily="34" charset="0"/>
                <a:cs typeface="Times New Roman" panose="02020603050405020304" pitchFamily="18" charset="0"/>
              </a:rPr>
              <a:t>	50 företag lägger i snitt 2 kronor per åskådare = 100 kr /åskådare</a:t>
            </a:r>
          </a:p>
          <a:p>
            <a:pPr marL="0" indent="0">
              <a:lnSpc>
                <a:spcPct val="120000"/>
              </a:lnSpc>
              <a:buNone/>
            </a:pPr>
            <a:r>
              <a:rPr lang="sv-SE" sz="1200" i="1" dirty="0">
                <a:latin typeface="Arial" panose="020B0604020202020204" pitchFamily="34" charset="0"/>
                <a:cs typeface="Times New Roman" panose="02020603050405020304" pitchFamily="18" charset="0"/>
              </a:rPr>
              <a:t>	500 åskådare kommer till matchen = 500 x 100 kr = </a:t>
            </a:r>
            <a:r>
              <a:rPr lang="sv-SE" sz="1200" i="1" dirty="0">
                <a:solidFill>
                  <a:srgbClr val="FF0000"/>
                </a:solidFill>
                <a:latin typeface="Arial" panose="020B0604020202020204" pitchFamily="34" charset="0"/>
                <a:cs typeface="Times New Roman" panose="02020603050405020304" pitchFamily="18" charset="0"/>
              </a:rPr>
              <a:t>50.000 kr</a:t>
            </a:r>
            <a:br>
              <a:rPr lang="sv-SE" sz="1200" i="1" dirty="0">
                <a:latin typeface="Arial" panose="020B0604020202020204" pitchFamily="34" charset="0"/>
                <a:cs typeface="Times New Roman" panose="02020603050405020304" pitchFamily="18" charset="0"/>
              </a:rPr>
            </a:br>
            <a:r>
              <a:rPr lang="sv-SE" sz="1200" i="1" dirty="0">
                <a:latin typeface="Arial" panose="020B0604020202020204" pitchFamily="34" charset="0"/>
                <a:cs typeface="Times New Roman" panose="02020603050405020304" pitchFamily="18" charset="0"/>
              </a:rPr>
              <a:t>	</a:t>
            </a:r>
            <a:br>
              <a:rPr lang="sv-SE" sz="1200" i="1" dirty="0">
                <a:latin typeface="Arial" panose="020B0604020202020204" pitchFamily="34" charset="0"/>
                <a:cs typeface="Times New Roman" panose="02020603050405020304" pitchFamily="18" charset="0"/>
              </a:rPr>
            </a:br>
            <a:r>
              <a:rPr lang="sv-SE" sz="1200" i="1" dirty="0">
                <a:latin typeface="Arial" panose="020B0604020202020204" pitchFamily="34" charset="0"/>
                <a:cs typeface="Times New Roman" panose="02020603050405020304" pitchFamily="18" charset="0"/>
              </a:rPr>
              <a:t>	</a:t>
            </a:r>
            <a:r>
              <a:rPr lang="sv-SE" sz="1200" i="1" dirty="0">
                <a:solidFill>
                  <a:srgbClr val="FF0000"/>
                </a:solidFill>
                <a:latin typeface="Arial" panose="020B0604020202020204" pitchFamily="34" charset="0"/>
                <a:cs typeface="Times New Roman" panose="02020603050405020304" pitchFamily="18" charset="0"/>
              </a:rPr>
              <a:t>Fördelning av ovanstående intäkter 60/40;</a:t>
            </a:r>
          </a:p>
          <a:p>
            <a:pPr indent="0" algn="l">
              <a:lnSpc>
                <a:spcPct val="120000"/>
              </a:lnSpc>
              <a:spcAft>
                <a:spcPts val="1200"/>
              </a:spcAft>
              <a:buNone/>
            </a:pPr>
            <a:r>
              <a:rPr lang="sv-SE" sz="1200" i="1" dirty="0">
                <a:latin typeface="Arial" panose="020B0604020202020204" pitchFamily="34" charset="0"/>
                <a:cs typeface="Times New Roman" panose="02020603050405020304" pitchFamily="18" charset="0"/>
              </a:rPr>
              <a:t>	60.000 kr går till den arrangerande klubben</a:t>
            </a:r>
            <a:br>
              <a:rPr lang="sv-SE" sz="1200" i="1" dirty="0">
                <a:latin typeface="Arial" panose="020B0604020202020204" pitchFamily="34" charset="0"/>
                <a:cs typeface="Times New Roman" panose="02020603050405020304" pitchFamily="18" charset="0"/>
              </a:rPr>
            </a:br>
            <a:r>
              <a:rPr lang="sv-SE" sz="1200" i="1" dirty="0">
                <a:latin typeface="Arial" panose="020B0604020202020204" pitchFamily="34" charset="0"/>
                <a:cs typeface="Times New Roman" panose="02020603050405020304" pitchFamily="18" charset="0"/>
              </a:rPr>
              <a:t>	40.000 kr går till Hjärtebarnsfonden</a:t>
            </a:r>
            <a:br>
              <a:rPr lang="sv-SE" sz="1800" dirty="0">
                <a:latin typeface="Arial" panose="020B0604020202020204" pitchFamily="34" charset="0"/>
                <a:cs typeface="Times New Roman" panose="02020603050405020304" pitchFamily="18" charset="0"/>
              </a:rPr>
            </a:br>
            <a:endParaRPr lang="sv-SE" sz="9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C3A70BE0-0812-0F7F-2AEA-FB37F985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211" y="5895797"/>
            <a:ext cx="1370949" cy="460009"/>
          </a:xfrm>
          <a:prstGeom prst="rect">
            <a:avLst/>
          </a:prstGeom>
        </p:spPr>
      </p:pic>
      <p:pic>
        <p:nvPicPr>
          <p:cNvPr id="9" name="Bildobjekt 8" descr="Visby IBK spelartrupp - Visby IBK">
            <a:extLst>
              <a:ext uri="{FF2B5EF4-FFF2-40B4-BE49-F238E27FC236}">
                <a16:creationId xmlns:a16="http://schemas.microsoft.com/office/drawing/2014/main" id="{E220674C-A0C7-5C9E-36A6-A88818459262}"/>
              </a:ext>
            </a:extLst>
          </p:cNvPr>
          <p:cNvPicPr>
            <a:picLocks noChangeAspect="1"/>
          </p:cNvPicPr>
          <p:nvPr/>
        </p:nvPicPr>
        <p:blipFill rotWithShape="1">
          <a:blip r:embed="rId3">
            <a:extLst>
              <a:ext uri="{28A0092B-C50C-407E-A947-70E740481C1C}">
                <a14:useLocalDpi xmlns:a14="http://schemas.microsoft.com/office/drawing/2010/main" val="0"/>
              </a:ext>
            </a:extLst>
          </a:blip>
          <a:srcRect t="19500" b="20000"/>
          <a:stretch/>
        </p:blipFill>
        <p:spPr bwMode="auto">
          <a:xfrm>
            <a:off x="10321236" y="5089341"/>
            <a:ext cx="896897" cy="5422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115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Vad ger det sponsorn?</a:t>
            </a: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Platshållare för innehåll 2">
            <a:extLst>
              <a:ext uri="{FF2B5EF4-FFF2-40B4-BE49-F238E27FC236}">
                <a16:creationId xmlns:a16="http://schemas.microsoft.com/office/drawing/2014/main" id="{236B9668-604B-BA9B-64FA-5226D4EFBE5E}"/>
              </a:ext>
            </a:extLst>
          </p:cNvPr>
          <p:cNvSpPr>
            <a:spLocks noGrp="1"/>
          </p:cNvSpPr>
          <p:nvPr>
            <p:ph idx="1"/>
          </p:nvPr>
        </p:nvSpPr>
        <p:spPr>
          <a:xfrm>
            <a:off x="838200" y="1825625"/>
            <a:ext cx="10515600" cy="4351338"/>
          </a:xfrm>
        </p:spPr>
        <p:txBody>
          <a:bodyPr>
            <a:normAutofit/>
          </a:bodyPr>
          <a:lstStyle/>
          <a:p>
            <a:pPr marL="0" indent="0">
              <a:buNone/>
            </a:pPr>
            <a:r>
              <a:rPr lang="sv-SE" sz="1600" b="0" i="0" dirty="0">
                <a:solidFill>
                  <a:srgbClr val="444444"/>
                </a:solidFill>
                <a:effectLst/>
                <a:latin typeface="Arial" panose="020B0604020202020204" pitchFamily="34" charset="0"/>
                <a:cs typeface="Arial" panose="020B0604020202020204" pitchFamily="34" charset="0"/>
              </a:rPr>
              <a:t>Hjärtebarnsmatchen är ett sätt för företag och privatpersoner för att stötta den lokala innebandyklubben </a:t>
            </a:r>
            <a:br>
              <a:rPr lang="sv-SE" sz="1600" b="0" i="0" dirty="0">
                <a:solidFill>
                  <a:srgbClr val="444444"/>
                </a:solidFill>
                <a:effectLst/>
                <a:latin typeface="Arial" panose="020B0604020202020204" pitchFamily="34" charset="0"/>
                <a:cs typeface="Arial" panose="020B0604020202020204" pitchFamily="34" charset="0"/>
              </a:rPr>
            </a:br>
            <a:r>
              <a:rPr lang="sv-SE" sz="1600" b="0" i="0" dirty="0">
                <a:solidFill>
                  <a:srgbClr val="444444"/>
                </a:solidFill>
                <a:effectLst/>
                <a:latin typeface="Arial" panose="020B0604020202020204" pitchFamily="34" charset="0"/>
                <a:cs typeface="Arial" panose="020B0604020202020204" pitchFamily="34" charset="0"/>
              </a:rPr>
              <a:t>och dess ungdomsverksamhet och samtidigt stödja Hjärtebarnsfondens verksamhet. Att vara med och </a:t>
            </a:r>
            <a:br>
              <a:rPr lang="sv-SE" sz="1600" b="0" i="0" dirty="0">
                <a:solidFill>
                  <a:srgbClr val="444444"/>
                </a:solidFill>
                <a:effectLst/>
                <a:latin typeface="Arial" panose="020B0604020202020204" pitchFamily="34" charset="0"/>
                <a:cs typeface="Arial" panose="020B0604020202020204" pitchFamily="34" charset="0"/>
              </a:rPr>
            </a:br>
            <a:r>
              <a:rPr lang="sv-SE" sz="1600" b="0" i="0" dirty="0">
                <a:solidFill>
                  <a:srgbClr val="444444"/>
                </a:solidFill>
                <a:effectLst/>
                <a:latin typeface="Arial" panose="020B0604020202020204" pitchFamily="34" charset="0"/>
                <a:cs typeface="Arial" panose="020B0604020202020204" pitchFamily="34" charset="0"/>
              </a:rPr>
              <a:t>sponsra en </a:t>
            </a:r>
            <a:r>
              <a:rPr lang="sv-SE" sz="1600" dirty="0">
                <a:solidFill>
                  <a:srgbClr val="444444"/>
                </a:solidFill>
                <a:latin typeface="Arial" panose="020B0604020202020204" pitchFamily="34" charset="0"/>
                <a:cs typeface="Arial" panose="020B0604020202020204" pitchFamily="34" charset="0"/>
              </a:rPr>
              <a:t>Hjärtebarns</a:t>
            </a:r>
            <a:r>
              <a:rPr lang="sv-SE" sz="1600" b="0" i="0" dirty="0">
                <a:solidFill>
                  <a:srgbClr val="444444"/>
                </a:solidFill>
                <a:effectLst/>
                <a:latin typeface="Arial" panose="020B0604020202020204" pitchFamily="34" charset="0"/>
                <a:cs typeface="Arial" panose="020B0604020202020204" pitchFamily="34" charset="0"/>
              </a:rPr>
              <a:t>match betyder att många bidrag tillsammans kan bli ett stort och välbehövligt </a:t>
            </a:r>
            <a:br>
              <a:rPr lang="sv-SE" sz="1600" b="0" i="0" dirty="0">
                <a:solidFill>
                  <a:srgbClr val="444444"/>
                </a:solidFill>
                <a:effectLst/>
                <a:latin typeface="Arial" panose="020B0604020202020204" pitchFamily="34" charset="0"/>
                <a:cs typeface="Arial" panose="020B0604020202020204" pitchFamily="34" charset="0"/>
              </a:rPr>
            </a:br>
            <a:r>
              <a:rPr lang="sv-SE" sz="1600" b="0" i="0" dirty="0">
                <a:solidFill>
                  <a:srgbClr val="444444"/>
                </a:solidFill>
                <a:effectLst/>
                <a:latin typeface="Arial" panose="020B0604020202020204" pitchFamily="34" charset="0"/>
                <a:cs typeface="Arial" panose="020B0604020202020204" pitchFamily="34" charset="0"/>
              </a:rPr>
              <a:t>bidrag till föreningen.</a:t>
            </a:r>
            <a:br>
              <a:rPr lang="sv-SE" sz="1600" b="0" i="0" dirty="0">
                <a:solidFill>
                  <a:srgbClr val="444444"/>
                </a:solidFill>
                <a:effectLst/>
                <a:latin typeface="Arial" panose="020B0604020202020204" pitchFamily="34" charset="0"/>
                <a:cs typeface="Arial" panose="020B0604020202020204" pitchFamily="34" charset="0"/>
              </a:rPr>
            </a:br>
            <a:endParaRPr lang="sv-SE" sz="1600" b="0" i="0" dirty="0">
              <a:solidFill>
                <a:srgbClr val="444444"/>
              </a:solidFill>
              <a:effectLst/>
              <a:latin typeface="Arial" panose="020B0604020202020204" pitchFamily="34" charset="0"/>
              <a:cs typeface="Arial" panose="020B0604020202020204" pitchFamily="34" charset="0"/>
            </a:endParaRPr>
          </a:p>
          <a:p>
            <a:pPr marL="0" indent="0">
              <a:buNone/>
            </a:pPr>
            <a:r>
              <a:rPr lang="sv-SE" sz="1600" i="1" dirty="0">
                <a:solidFill>
                  <a:srgbClr val="FF0000"/>
                </a:solidFill>
                <a:latin typeface="Arial" panose="020B0604020202020204" pitchFamily="34" charset="0"/>
                <a:cs typeface="Arial" panose="020B0604020202020204" pitchFamily="34" charset="0"/>
              </a:rPr>
              <a:t>Exempel på innehåll;</a:t>
            </a:r>
          </a:p>
          <a:p>
            <a:pPr marL="0" indent="0">
              <a:buNone/>
            </a:pPr>
            <a:endParaRPr lang="sv-SE" sz="1600" dirty="0">
              <a:latin typeface="Arial" panose="020B0604020202020204" pitchFamily="34" charset="0"/>
              <a:cs typeface="Arial" panose="020B0604020202020204" pitchFamily="34" charset="0"/>
            </a:endParaRPr>
          </a:p>
          <a:p>
            <a:endParaRPr lang="sv-SE" sz="1600"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id="{C1CCA9AD-E2E4-2AA5-E594-42AA93C98478}"/>
              </a:ext>
            </a:extLst>
          </p:cNvPr>
          <p:cNvPicPr>
            <a:picLocks noChangeAspect="1"/>
          </p:cNvPicPr>
          <p:nvPr/>
        </p:nvPicPr>
        <p:blipFill>
          <a:blip r:embed="rId2"/>
          <a:stretch>
            <a:fillRect/>
          </a:stretch>
        </p:blipFill>
        <p:spPr>
          <a:xfrm>
            <a:off x="10918643" y="5855018"/>
            <a:ext cx="870313" cy="577055"/>
          </a:xfrm>
          <a:prstGeom prst="rect">
            <a:avLst/>
          </a:prstGeom>
        </p:spPr>
      </p:pic>
      <p:pic>
        <p:nvPicPr>
          <p:cNvPr id="6" name="Bildobjekt 5">
            <a:extLst>
              <a:ext uri="{FF2B5EF4-FFF2-40B4-BE49-F238E27FC236}">
                <a16:creationId xmlns:a16="http://schemas.microsoft.com/office/drawing/2014/main" id="{626BA92B-CD33-A707-9DE9-C9963B5B88FC}"/>
              </a:ext>
            </a:extLst>
          </p:cNvPr>
          <p:cNvPicPr>
            <a:picLocks noChangeAspect="1"/>
          </p:cNvPicPr>
          <p:nvPr/>
        </p:nvPicPr>
        <p:blipFill>
          <a:blip r:embed="rId3"/>
          <a:stretch>
            <a:fillRect/>
          </a:stretch>
        </p:blipFill>
        <p:spPr>
          <a:xfrm>
            <a:off x="904771" y="3382212"/>
            <a:ext cx="7969777" cy="2794751"/>
          </a:xfrm>
          <a:prstGeom prst="rect">
            <a:avLst/>
          </a:prstGeom>
        </p:spPr>
      </p:pic>
      <p:pic>
        <p:nvPicPr>
          <p:cNvPr id="5" name="Bildobjekt 4">
            <a:extLst>
              <a:ext uri="{FF2B5EF4-FFF2-40B4-BE49-F238E27FC236}">
                <a16:creationId xmlns:a16="http://schemas.microsoft.com/office/drawing/2014/main" id="{0F614D47-05E1-0F54-C844-FE132F031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369" y="5855018"/>
            <a:ext cx="1545360" cy="518531"/>
          </a:xfrm>
          <a:prstGeom prst="rect">
            <a:avLst/>
          </a:prstGeom>
        </p:spPr>
      </p:pic>
    </p:spTree>
    <p:extLst>
      <p:ext uri="{BB962C8B-B14F-4D97-AF65-F5344CB8AC3E}">
        <p14:creationId xmlns:p14="http://schemas.microsoft.com/office/powerpoint/2010/main" val="11460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3FB248-8E66-3940-B926-D0F29E761E57}"/>
              </a:ext>
            </a:extLst>
          </p:cNvPr>
          <p:cNvSpPr>
            <a:spLocks noGrp="1"/>
          </p:cNvSpPr>
          <p:nvPr>
            <p:ph type="title"/>
          </p:nvPr>
        </p:nvSpPr>
        <p:spPr>
          <a:xfrm>
            <a:off x="838200" y="235821"/>
            <a:ext cx="10515600" cy="1325563"/>
          </a:xfrm>
        </p:spPr>
        <p:txBody>
          <a:bodyPr/>
          <a:lstStyle/>
          <a:p>
            <a:r>
              <a:rPr lang="sv-SE" dirty="0"/>
              <a:t>Material &amp; stöd</a:t>
            </a:r>
          </a:p>
        </p:txBody>
      </p:sp>
      <p:sp>
        <p:nvSpPr>
          <p:cNvPr id="3" name="Platshållare för innehåll 2">
            <a:extLst>
              <a:ext uri="{FF2B5EF4-FFF2-40B4-BE49-F238E27FC236}">
                <a16:creationId xmlns:a16="http://schemas.microsoft.com/office/drawing/2014/main" id="{1C0D13E4-5AF4-BE84-ABAE-74BCD68CF7AF}"/>
              </a:ext>
            </a:extLst>
          </p:cNvPr>
          <p:cNvSpPr>
            <a:spLocks noGrp="1"/>
          </p:cNvSpPr>
          <p:nvPr>
            <p:ph idx="1"/>
          </p:nvPr>
        </p:nvSpPr>
        <p:spPr>
          <a:xfrm>
            <a:off x="838200" y="1705258"/>
            <a:ext cx="10515600" cy="4916921"/>
          </a:xfrm>
        </p:spPr>
        <p:txBody>
          <a:bodyPr>
            <a:normAutofit/>
          </a:bodyPr>
          <a:lstStyle/>
          <a:p>
            <a:pPr marL="0" indent="0">
              <a:lnSpc>
                <a:spcPct val="120000"/>
              </a:lnSpc>
              <a:buNone/>
            </a:pPr>
            <a:r>
              <a:rPr lang="sv-SE" sz="1800" dirty="0">
                <a:latin typeface="Arial" panose="020B0604020202020204" pitchFamily="34" charset="0"/>
                <a:cs typeface="Times New Roman" panose="02020603050405020304" pitchFamily="18" charset="0"/>
              </a:rPr>
              <a:t>För att tillsammans skapa så bra förutsättningar som möjligt så finns följande material;</a:t>
            </a:r>
            <a:br>
              <a:rPr lang="sv-SE" sz="1800" dirty="0">
                <a:latin typeface="Arial" panose="020B0604020202020204" pitchFamily="34" charset="0"/>
                <a:cs typeface="Times New Roman" panose="02020603050405020304" pitchFamily="18" charset="0"/>
              </a:rPr>
            </a:br>
            <a:endParaRPr lang="sv-SE" sz="1800" dirty="0">
              <a:latin typeface="Arial" panose="020B0604020202020204" pitchFamily="34" charset="0"/>
              <a:cs typeface="Times New Roman" panose="02020603050405020304" pitchFamily="18" charset="0"/>
            </a:endParaRPr>
          </a:p>
          <a:p>
            <a:pPr>
              <a:lnSpc>
                <a:spcPct val="120000"/>
              </a:lnSpc>
            </a:pPr>
            <a:r>
              <a:rPr lang="sv-SE" sz="1300" dirty="0">
                <a:latin typeface="Arial" panose="020B0604020202020204" pitchFamily="34" charset="0"/>
                <a:cs typeface="Times New Roman" panose="02020603050405020304" pitchFamily="18" charset="0"/>
              </a:rPr>
              <a:t>Hjärtebarnsmatchen – Presentation Intern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ppt</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Presentation Extern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ppt</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Speakertext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word</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Info till spelare och klubben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word</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Sponsorpresentation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ppt</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Sponsormatris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excel</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Diplommall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word</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Banner i tre olika storlekar </a:t>
            </a:r>
            <a:r>
              <a:rPr lang="sv-SE" sz="1000" dirty="0">
                <a:latin typeface="Arial" panose="020B0604020202020204" pitchFamily="34" charset="0"/>
                <a:cs typeface="Times New Roman" panose="02020603050405020304" pitchFamily="18" charset="0"/>
              </a:rPr>
              <a:t>(</a:t>
            </a:r>
            <a:r>
              <a:rPr lang="sv-SE" sz="1000" dirty="0" err="1">
                <a:latin typeface="Arial" panose="020B0604020202020204" pitchFamily="34" charset="0"/>
                <a:cs typeface="Times New Roman" panose="02020603050405020304" pitchFamily="18" charset="0"/>
              </a:rPr>
              <a:t>png</a:t>
            </a:r>
            <a:r>
              <a:rPr lang="sv-SE" sz="1000" dirty="0">
                <a:latin typeface="Arial" panose="020B0604020202020204" pitchFamily="34" charset="0"/>
                <a:cs typeface="Times New Roman" panose="02020603050405020304" pitchFamily="18" charset="0"/>
              </a:rPr>
              <a:t>)</a:t>
            </a:r>
          </a:p>
          <a:p>
            <a:pPr>
              <a:lnSpc>
                <a:spcPct val="120000"/>
              </a:lnSpc>
            </a:pPr>
            <a:r>
              <a:rPr lang="sv-SE" sz="1300" dirty="0">
                <a:latin typeface="Arial" panose="020B0604020202020204" pitchFamily="34" charset="0"/>
                <a:cs typeface="Times New Roman" panose="02020603050405020304" pitchFamily="18" charset="0"/>
              </a:rPr>
              <a:t>Hjärtebarnsmatchen – e-post signatur </a:t>
            </a:r>
            <a:r>
              <a:rPr lang="sv-SE" sz="1000" dirty="0">
                <a:latin typeface="Arial" panose="020B0604020202020204" pitchFamily="34" charset="0"/>
                <a:cs typeface="Times New Roman" panose="02020603050405020304" pitchFamily="18" charset="0"/>
              </a:rPr>
              <a:t>(jpg)</a:t>
            </a:r>
            <a:endParaRPr lang="sv-SE" sz="10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p:txBody>
      </p:sp>
      <p:cxnSp>
        <p:nvCxnSpPr>
          <p:cNvPr id="7" name="Rak koppling 6">
            <a:extLst>
              <a:ext uri="{FF2B5EF4-FFF2-40B4-BE49-F238E27FC236}">
                <a16:creationId xmlns:a16="http://schemas.microsoft.com/office/drawing/2014/main" id="{AC590893-30C5-3AB3-271A-1459A9A1E791}"/>
              </a:ext>
            </a:extLst>
          </p:cNvPr>
          <p:cNvCxnSpPr/>
          <p:nvPr/>
        </p:nvCxnSpPr>
        <p:spPr>
          <a:xfrm>
            <a:off x="838200" y="1330036"/>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6BA7782B-74D0-449D-6D06-1909DB33A7B8}"/>
              </a:ext>
            </a:extLst>
          </p:cNvPr>
          <p:cNvPicPr>
            <a:picLocks noChangeAspect="1"/>
          </p:cNvPicPr>
          <p:nvPr/>
        </p:nvPicPr>
        <p:blipFill>
          <a:blip r:embed="rId2"/>
          <a:stretch>
            <a:fillRect/>
          </a:stretch>
        </p:blipFill>
        <p:spPr>
          <a:xfrm>
            <a:off x="10918643" y="5855018"/>
            <a:ext cx="870313" cy="577055"/>
          </a:xfrm>
          <a:prstGeom prst="rect">
            <a:avLst/>
          </a:prstGeom>
        </p:spPr>
      </p:pic>
      <p:pic>
        <p:nvPicPr>
          <p:cNvPr id="5" name="Bildobjekt 4">
            <a:extLst>
              <a:ext uri="{FF2B5EF4-FFF2-40B4-BE49-F238E27FC236}">
                <a16:creationId xmlns:a16="http://schemas.microsoft.com/office/drawing/2014/main" id="{6A3EBA33-D8C9-5CD2-35A1-574C20D5F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369" y="5855018"/>
            <a:ext cx="1545360" cy="518531"/>
          </a:xfrm>
          <a:prstGeom prst="rect">
            <a:avLst/>
          </a:prstGeom>
        </p:spPr>
      </p:pic>
    </p:spTree>
    <p:extLst>
      <p:ext uri="{BB962C8B-B14F-4D97-AF65-F5344CB8AC3E}">
        <p14:creationId xmlns:p14="http://schemas.microsoft.com/office/powerpoint/2010/main" val="34107179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711</Words>
  <Application>Microsoft Office PowerPoint</Application>
  <PresentationFormat>Bredbild</PresentationFormat>
  <Paragraphs>37</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vt:lpstr>
      <vt:lpstr>Calibri</vt:lpstr>
      <vt:lpstr>Calibri Light</vt:lpstr>
      <vt:lpstr>Garamond</vt:lpstr>
      <vt:lpstr>Lato</vt:lpstr>
      <vt:lpstr>Office-tema</vt:lpstr>
      <vt:lpstr>PowerPoint-presentation</vt:lpstr>
      <vt:lpstr>Syfte och mål</vt:lpstr>
      <vt:lpstr>Koncept</vt:lpstr>
      <vt:lpstr>Tre anledningar att arrangera Hjärtebarnsmatchen</vt:lpstr>
      <vt:lpstr>När</vt:lpstr>
      <vt:lpstr>Intäkter</vt:lpstr>
      <vt:lpstr>Intäkter - räkneexempel</vt:lpstr>
      <vt:lpstr>Vad ger det sponsorn?</vt:lpstr>
      <vt:lpstr>Material &amp;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Billy Ydefjäll</dc:creator>
  <cp:lastModifiedBy>Billy Ydefjäll</cp:lastModifiedBy>
  <cp:revision>15</cp:revision>
  <cp:lastPrinted>2023-11-20T15:28:03Z</cp:lastPrinted>
  <dcterms:created xsi:type="dcterms:W3CDTF">2023-11-16T14:49:10Z</dcterms:created>
  <dcterms:modified xsi:type="dcterms:W3CDTF">2024-02-22T16:25:28Z</dcterms:modified>
</cp:coreProperties>
</file>