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2" r:id="rId5"/>
    <p:sldId id="274" r:id="rId6"/>
    <p:sldId id="268" r:id="rId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-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AF2C2-DC61-7FC4-3C68-3EC5E9071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87B9437-9F63-8F84-E9A6-2D4B3D5BF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A57B53-32D5-A8A4-DD9C-E830B10F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6CF515-C6FF-03C1-D507-FBF53F12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69D69D-72B6-E87A-0B5A-4AB0135B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4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0EBA76-8E80-E6EE-1395-0BEF5ADB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CD72D6F-CA26-091B-40FA-A21791A41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A8DDB4-F93E-7D42-D3AC-650D555F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5F3D48-A676-4120-02C4-4230CC72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293379-1B58-42D9-0A94-29BB29B9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865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4034AC-35A2-0E66-8B67-40B4F0AA2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E74A87-1BBB-64F2-D3AC-C14921EAE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35EB68-43B8-28C0-5D46-0DC65C4F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587A44-3C33-1E79-9E07-AF78E134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8B7800-EB08-DEA0-FA32-A1F839EF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88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86632E-CEB6-30E1-5A4B-F8D41A04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007D3F-1CC5-9072-3829-DAD03A7FE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0AB637-4359-45B2-A5A4-61F9976A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D91A49-003E-EEB8-F344-6E469935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4B76B-84C0-C878-B614-704FB4AA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599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4038C9-442E-80F7-5140-E238DDB7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D6DB6F-C513-B20F-93A1-B0AF191F1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B261D3-06DA-7575-EE89-8A086AF5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4A5AED-A1C2-DE2D-F64F-F00418CC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004AFA-7CB6-2451-5186-B539B662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19D514-A125-BFBE-CE51-B01B3E40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7127F2-F418-BD5D-78F2-F784605DA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259963-6A87-A1D5-1B05-44E2E9445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17D497F-18B6-D646-1D84-917B6547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EC9796-9B60-30AB-6A79-303B7126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5E36F76-9C56-302C-25DE-438894DF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85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142EFD-A1FF-C392-BACC-606CC9A9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82A5C9C-8A37-EC97-E724-962FF3B78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6B477A-0F2B-4209-5F31-9142C7D29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9A8F74B-2E6A-CA2F-5DD0-A799609D1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3C219BD-4B9B-95C2-FCFA-8728146A4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998B0EC-F86B-A036-C692-5F7AD844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449FD7B-900A-6523-5E78-9E464051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EDBD517-B4E3-54D0-654B-F9A3F4C4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22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A4D0B5-3A03-3C1E-3933-BDCB97DA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7283555-9492-8298-EA66-F3DEFE43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E6615AE-9F18-2ECC-2389-0919A7F6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0C6E973-B537-A78E-CF84-160586DA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75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886918-A356-AC30-9299-A5E1B32D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13DA58C-39B1-38F0-5E04-B9793C9E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09BE55-6CDA-C148-C86B-8CA5245F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38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07E989-58DC-ACD4-2333-904E5825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7C5D2B-09CD-0B29-981C-5778C38A1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4C0CDB-36D1-E976-7823-66F6E019F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775635-119A-CFCD-F739-5938304C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9FD28C-69D3-E0A2-E01E-4DE665D9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30B363C-8D26-8662-D358-C0DB68F3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258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9063B-8786-5135-C350-18E1E854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A229D0-CE58-0B32-A254-F9CF2AB4A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60B1F6-F55B-EA2A-590A-F5D43C809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CAFCC32-1079-707A-D95E-7330AD94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07F88-8A9B-E01A-D568-4E949F0D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0E2382F-E28E-537D-62DB-35ADE616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50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439A369-55FD-5CEB-7324-9AEF7D74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274523-95F2-DCB9-7511-131C6BE44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52000C-C449-0356-3989-8A7237DED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1F91-7944-4476-BD4D-33F3F63C2E8C}" type="datetimeFigureOut">
              <a:rPr lang="sv-SE" smtClean="0"/>
              <a:t>2024-02-22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F7E543-9DCD-B506-9776-EE4383FB2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DEE785-8E84-CBC5-10AC-D14C2E54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5C9FB-9668-4948-94E5-7A39BE477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48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6C04209-F3C6-A88F-5167-55486D11C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7133" y="4685771"/>
            <a:ext cx="9144000" cy="1655762"/>
          </a:xfrm>
        </p:spPr>
        <p:txBody>
          <a:bodyPr/>
          <a:lstStyle/>
          <a:p>
            <a:br>
              <a:rPr lang="sv-SE" dirty="0"/>
            </a:br>
            <a:r>
              <a:rPr lang="sv-SE" dirty="0"/>
              <a:t>ett samarbete mellan</a:t>
            </a:r>
            <a:br>
              <a:rPr lang="sv-SE" dirty="0"/>
            </a:br>
            <a:r>
              <a:rPr lang="sv-SE" dirty="0"/>
              <a:t>svensk innebandy och </a:t>
            </a:r>
            <a:br>
              <a:rPr lang="sv-SE" dirty="0"/>
            </a:br>
            <a:r>
              <a:rPr lang="sv-SE" dirty="0"/>
              <a:t>Hjärtebarnsfonden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82C390B-4846-C231-E040-02A04ACC6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633" y="4689908"/>
            <a:ext cx="1714500" cy="1209675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22F86EBC-28A6-E72B-C626-9ED865FF6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442" y="1433543"/>
            <a:ext cx="4673382" cy="245638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71696A4-790B-A98B-DC2A-5816EF098C5F}"/>
              </a:ext>
            </a:extLst>
          </p:cNvPr>
          <p:cNvSpPr txBox="1"/>
          <p:nvPr/>
        </p:nvSpPr>
        <p:spPr>
          <a:xfrm>
            <a:off x="9436892" y="6451711"/>
            <a:ext cx="27254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i="1" dirty="0"/>
              <a:t>Hjärtebarnsmatchen – Presentation_Extern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2068F76-FD7E-DACF-7B5C-96487EE7D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71" y="4104239"/>
            <a:ext cx="24980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7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3FB248-8E66-3940-B926-D0F29E76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1325563"/>
          </a:xfrm>
        </p:spPr>
        <p:txBody>
          <a:bodyPr/>
          <a:lstStyle/>
          <a:p>
            <a:r>
              <a:rPr lang="sv-SE" dirty="0"/>
              <a:t>Tillsammans gör vi skillnad!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0D13E4-5AF4-BE84-ABAE-74BCD68CF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spelomgång </a:t>
            </a:r>
            <a:r>
              <a:rPr lang="sv-SE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komme</a:t>
            </a: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sv-SE" sz="18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Visby IBK</a:t>
            </a: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att arrangera årets Hjärtebarnsmatch </a:t>
            </a:r>
            <a:b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 vi hoppas du kommer!</a:t>
            </a:r>
            <a:b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Hjärtebarnsmatchen är väldigt viktig för oss i </a:t>
            </a:r>
            <a:r>
              <a:rPr lang="sv-SE" sz="18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Visby IBK</a:t>
            </a: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Hjärtebarnsmatchen </a:t>
            </a:r>
            <a:r>
              <a:rPr lang="sv-S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är ett sätt för företag och privatpersoner att stötta den lokala </a:t>
            </a:r>
            <a:br>
              <a:rPr lang="sv-S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innebandyklubben och dess ungdomsverksamhet och samtidigt stödja Hjärtebarnsfondens verksamhet. </a:t>
            </a:r>
            <a:br>
              <a:rPr lang="sv-S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 vara med och sponsra en </a:t>
            </a:r>
            <a:r>
              <a:rPr lang="sv-SE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Hjärtebarnsmatchen </a:t>
            </a:r>
            <a:r>
              <a:rPr lang="sv-S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betyder att många bidrag </a:t>
            </a:r>
            <a:br>
              <a:rPr lang="sv-S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tillsammans kan bli ett stort och välbehövligt bidrag till föreningen.</a:t>
            </a:r>
            <a:br>
              <a:rPr lang="sv-S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800" b="0" i="0" dirty="0"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8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AC590893-30C5-3AB3-271A-1459A9A1E791}"/>
              </a:ext>
            </a:extLst>
          </p:cNvPr>
          <p:cNvCxnSpPr/>
          <p:nvPr/>
        </p:nvCxnSpPr>
        <p:spPr>
          <a:xfrm>
            <a:off x="838200" y="1330036"/>
            <a:ext cx="10515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 descr="Visby IBK spelartrupp - Visby IBK">
            <a:extLst>
              <a:ext uri="{FF2B5EF4-FFF2-40B4-BE49-F238E27FC236}">
                <a16:creationId xmlns:a16="http://schemas.microsoft.com/office/drawing/2014/main" id="{03FF4AB9-F549-9FE1-3E19-0447EAF55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20000"/>
          <a:stretch/>
        </p:blipFill>
        <p:spPr bwMode="auto">
          <a:xfrm>
            <a:off x="10321236" y="5089341"/>
            <a:ext cx="896897" cy="542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C355C1C-5EB5-B4A1-2E38-A7C5CC437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11" y="5895797"/>
            <a:ext cx="1370949" cy="46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4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3FB248-8E66-3940-B926-D0F29E76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1325563"/>
          </a:xfrm>
        </p:spPr>
        <p:txBody>
          <a:bodyPr/>
          <a:lstStyle/>
          <a:p>
            <a:r>
              <a:rPr lang="sv-SE" dirty="0"/>
              <a:t>Syfte och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0D13E4-5AF4-BE84-ABAE-74BCD68CF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Syftet </a:t>
            </a: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 Hjärtebarnsmatchen är att skapa en positiv insamlingsaktivitet till förmån för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vår ungdomsverksamhet och Hjärtebarnsfonden.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Genom bidraget kan </a:t>
            </a:r>
            <a:r>
              <a:rPr lang="sv-SE" sz="18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Visby IBK</a:t>
            </a: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skapa möjligheter till rörelse och att barn och ungdomar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blir del i ett positivt sammanhang.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 Hjärtebarnsfonden kommer intäkterna att öronmärkas fondens viktiga lägerverksamhet.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 få barn integrerade i samhället och motverka utanförskap är väldigt viktigt.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 göra en skillnad för andra samtidigt som deltagarna gör något bra för sig själv.</a:t>
            </a:r>
            <a:endParaRPr lang="sv-SE" sz="18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sv-S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Målet</a:t>
            </a: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är att främja barn och ungdomars rörelse och motverka utanförskap och mobbing.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 barn ska ha lika värde!</a:t>
            </a:r>
            <a:endParaRPr lang="sv-SE" sz="18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AC590893-30C5-3AB3-271A-1459A9A1E791}"/>
              </a:ext>
            </a:extLst>
          </p:cNvPr>
          <p:cNvCxnSpPr/>
          <p:nvPr/>
        </p:nvCxnSpPr>
        <p:spPr>
          <a:xfrm>
            <a:off x="838200" y="1330036"/>
            <a:ext cx="10515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5A338B6A-6C37-7584-217D-F8D846C8A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11" y="5895797"/>
            <a:ext cx="1370949" cy="460009"/>
          </a:xfrm>
          <a:prstGeom prst="rect">
            <a:avLst/>
          </a:prstGeom>
        </p:spPr>
      </p:pic>
      <p:pic>
        <p:nvPicPr>
          <p:cNvPr id="9" name="Bildobjekt 8" descr="Visby IBK spelartrupp - Visby IBK">
            <a:extLst>
              <a:ext uri="{FF2B5EF4-FFF2-40B4-BE49-F238E27FC236}">
                <a16:creationId xmlns:a16="http://schemas.microsoft.com/office/drawing/2014/main" id="{540234D4-5B6B-D63F-30BE-A919FC8D17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20000"/>
          <a:stretch/>
        </p:blipFill>
        <p:spPr bwMode="auto">
          <a:xfrm>
            <a:off x="10321236" y="5089341"/>
            <a:ext cx="896897" cy="542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299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3FB248-8E66-3940-B926-D0F29E76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1325563"/>
          </a:xfrm>
        </p:spPr>
        <p:txBody>
          <a:bodyPr/>
          <a:lstStyle/>
          <a:p>
            <a:r>
              <a:rPr lang="sv-SE" dirty="0"/>
              <a:t>Koncept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0D13E4-5AF4-BE84-ABAE-74BCD68CF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deltagande klubbarna arrangerar </a:t>
            </a:r>
            <a:r>
              <a:rPr lang="sv-SE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Hjärtebarnsmatchen</a:t>
            </a: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där klubbens partners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bjuder på inträdet till matchen genom att betala en summa per åskådare.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Hjärtebarnsmatchen</a:t>
            </a:r>
            <a: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innebär att företag &amp; privatpersoner är med och betalar 1 krona </a:t>
            </a:r>
            <a:b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</a:br>
            <a: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eller mer per såld biljett, med ett max på 1 000 kr per insatt krona. </a:t>
            </a:r>
            <a:b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</a:br>
            <a: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Som exempel - ett företag med och lägger 2 kr och klubben säljer 500 biljetter, </a:t>
            </a:r>
            <a:b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</a:br>
            <a:r>
              <a:rPr lang="sv-SE" sz="1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stödjer företaget Hjärtebarnsmatchen med 1 000 kr.</a:t>
            </a:r>
          </a:p>
          <a:p>
            <a:pPr marL="0" indent="0">
              <a:buNone/>
            </a:pPr>
            <a:endParaRPr lang="sv-SE" sz="18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Till detta kommer frivilliga arrangemang av olika sidoaktiviteter. Bland annat kan man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uppmana åskådare att </a:t>
            </a:r>
            <a:r>
              <a:rPr lang="sv-S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Swisha</a:t>
            </a: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valfri summa som går till insamlingen, dvs klubbens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ungdomsverksamhet samt barn med medfött hjärtfel. 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 bidrag gör skillnad!</a:t>
            </a:r>
            <a:endParaRPr lang="sv-SE" sz="1800" dirty="0">
              <a:solidFill>
                <a:srgbClr val="FF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AC590893-30C5-3AB3-271A-1459A9A1E791}"/>
              </a:ext>
            </a:extLst>
          </p:cNvPr>
          <p:cNvCxnSpPr/>
          <p:nvPr/>
        </p:nvCxnSpPr>
        <p:spPr>
          <a:xfrm>
            <a:off x="838200" y="1330036"/>
            <a:ext cx="10515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F07738D7-04F8-DAAE-FCA5-26CB2790B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5271">
            <a:off x="8515927" y="789530"/>
            <a:ext cx="3240723" cy="108101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9EF8DF9-8D2D-B544-0C3A-BD09C9D1C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11" y="5895797"/>
            <a:ext cx="1370949" cy="460009"/>
          </a:xfrm>
          <a:prstGeom prst="rect">
            <a:avLst/>
          </a:prstGeom>
        </p:spPr>
      </p:pic>
      <p:pic>
        <p:nvPicPr>
          <p:cNvPr id="10" name="Bildobjekt 9" descr="Visby IBK spelartrupp - Visby IBK">
            <a:extLst>
              <a:ext uri="{FF2B5EF4-FFF2-40B4-BE49-F238E27FC236}">
                <a16:creationId xmlns:a16="http://schemas.microsoft.com/office/drawing/2014/main" id="{5777A749-8D6B-5D6B-49BC-E8D9008C7B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20000"/>
          <a:stretch/>
        </p:blipFill>
        <p:spPr bwMode="auto">
          <a:xfrm>
            <a:off x="10321236" y="5089341"/>
            <a:ext cx="896897" cy="542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222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53A90-8384-7391-9F2B-B42790470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876569-42BF-EF19-DE86-85B33E11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dirty="0"/>
              <a:t>Tre anledningar att arrangera Hjärtebarnsmatchen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74440C60-5E04-DF95-F4E9-EC9A7F708DF5}"/>
              </a:ext>
            </a:extLst>
          </p:cNvPr>
          <p:cNvCxnSpPr/>
          <p:nvPr/>
        </p:nvCxnSpPr>
        <p:spPr>
          <a:xfrm>
            <a:off x="838200" y="1330036"/>
            <a:ext cx="10515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B4BCC86-1B63-4951-5DB7-4C2AE357E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28"/>
          <a:stretch/>
        </p:blipFill>
        <p:spPr>
          <a:xfrm>
            <a:off x="838200" y="1831433"/>
            <a:ext cx="8516628" cy="461169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25D0F91-546E-5FF4-6B85-A3EE70EAA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11" y="5895797"/>
            <a:ext cx="1370949" cy="460009"/>
          </a:xfrm>
          <a:prstGeom prst="rect">
            <a:avLst/>
          </a:prstGeom>
        </p:spPr>
      </p:pic>
      <p:pic>
        <p:nvPicPr>
          <p:cNvPr id="13" name="Bildobjekt 12" descr="Visby IBK spelartrupp - Visby IBK">
            <a:extLst>
              <a:ext uri="{FF2B5EF4-FFF2-40B4-BE49-F238E27FC236}">
                <a16:creationId xmlns:a16="http://schemas.microsoft.com/office/drawing/2014/main" id="{24C014E4-44BE-6EFF-95CC-BD2E771A67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20000"/>
          <a:stretch/>
        </p:blipFill>
        <p:spPr bwMode="auto">
          <a:xfrm>
            <a:off x="10321236" y="5089341"/>
            <a:ext cx="896897" cy="542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227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3FB248-8E66-3940-B926-D0F29E76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1325563"/>
          </a:xfrm>
        </p:spPr>
        <p:txBody>
          <a:bodyPr/>
          <a:lstStyle/>
          <a:p>
            <a:r>
              <a:rPr lang="sv-SE" dirty="0"/>
              <a:t>Intäkter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0D13E4-5AF4-BE84-ABAE-74BCD68CF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5258"/>
            <a:ext cx="10515600" cy="491692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sz="1800" dirty="0">
                <a:latin typeface="Arial" panose="020B0604020202020204" pitchFamily="34" charset="0"/>
                <a:cs typeface="Times New Roman" panose="02020603050405020304" pitchFamily="18" charset="0"/>
              </a:rPr>
              <a:t>Klubbens partners bjuder på inträdet till matchen genom att betala 1, 2, 3, 4, eller </a:t>
            </a:r>
            <a:br>
              <a:rPr lang="sv-SE" sz="1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latin typeface="Arial" panose="020B0604020202020204" pitchFamily="34" charset="0"/>
                <a:cs typeface="Times New Roman" panose="02020603050405020304" pitchFamily="18" charset="0"/>
              </a:rPr>
              <a:t>5 kronor per åskådare som kommer till matchen.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sz="1800" dirty="0">
                <a:latin typeface="Arial" panose="020B0604020202020204" pitchFamily="34" charset="0"/>
                <a:cs typeface="Times New Roman" panose="02020603050405020304" pitchFamily="18" charset="0"/>
              </a:rPr>
              <a:t>Här finns ett </a:t>
            </a:r>
            <a:r>
              <a:rPr lang="sv-SE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maxtak</a:t>
            </a:r>
            <a:r>
              <a:rPr lang="sv-SE" sz="1800" dirty="0">
                <a:latin typeface="Arial" panose="020B0604020202020204" pitchFamily="34" charset="0"/>
                <a:cs typeface="Times New Roman" panose="02020603050405020304" pitchFamily="18" charset="0"/>
              </a:rPr>
              <a:t> på 1.000 kronor per företag och krona.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sz="1800" dirty="0">
                <a:latin typeface="Arial" panose="020B0604020202020204" pitchFamily="34" charset="0"/>
                <a:cs typeface="Times New Roman" panose="02020603050405020304" pitchFamily="18" charset="0"/>
              </a:rPr>
              <a:t>Dvs sätter företaget 1 kr så blir den maximala summan 1.000 kr, sätter företaget </a:t>
            </a:r>
            <a:br>
              <a:rPr lang="sv-SE" sz="1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latin typeface="Arial" panose="020B0604020202020204" pitchFamily="34" charset="0"/>
                <a:cs typeface="Times New Roman" panose="02020603050405020304" pitchFamily="18" charset="0"/>
              </a:rPr>
              <a:t>3 kr så blir den maximala summan 3.000 kr.</a:t>
            </a:r>
            <a:br>
              <a:rPr lang="sv-SE" sz="1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br>
              <a:rPr lang="sv-SE" sz="1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sv-SE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v-SE" sz="1200" i="1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sv-SE" sz="12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Räknexempel</a:t>
            </a:r>
            <a:r>
              <a:rPr lang="sv-SE" sz="1200" i="1" dirty="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sz="1200" i="1" dirty="0">
                <a:latin typeface="Arial" panose="020B0604020202020204" pitchFamily="34" charset="0"/>
                <a:cs typeface="Times New Roman" panose="02020603050405020304" pitchFamily="18" charset="0"/>
              </a:rPr>
              <a:t>	50 företag lägger i snitt 2 kronor per åskådare = 100 kr /åskådare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sz="1200" i="1" dirty="0">
                <a:latin typeface="Arial" panose="020B0604020202020204" pitchFamily="34" charset="0"/>
                <a:cs typeface="Times New Roman" panose="02020603050405020304" pitchFamily="18" charset="0"/>
              </a:rPr>
              <a:t>	500 åskådare kommer till matchen = 500 x 100 kr = </a:t>
            </a:r>
            <a:r>
              <a:rPr lang="sv-SE" sz="1200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50.000 kr</a:t>
            </a:r>
            <a:br>
              <a:rPr lang="sv-SE" sz="1200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sv-SE" sz="1200" i="1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br>
              <a:rPr lang="sv-SE" sz="1200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sv-SE" sz="1200" i="1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sv-SE" sz="1200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Fördelning av ovanstående intäkter 60/40;</a:t>
            </a:r>
          </a:p>
          <a:p>
            <a:pPr indent="0" algn="l">
              <a:lnSpc>
                <a:spcPct val="120000"/>
              </a:lnSpc>
              <a:spcAft>
                <a:spcPts val="1200"/>
              </a:spcAft>
              <a:buNone/>
            </a:pPr>
            <a:r>
              <a:rPr lang="sv-SE" sz="1200" i="1" dirty="0">
                <a:latin typeface="Arial" panose="020B0604020202020204" pitchFamily="34" charset="0"/>
                <a:cs typeface="Times New Roman" panose="02020603050405020304" pitchFamily="18" charset="0"/>
              </a:rPr>
              <a:t>	60.000 kr går till den arrangerande klubben</a:t>
            </a:r>
            <a:br>
              <a:rPr lang="sv-SE" sz="1200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sv-SE" sz="1200" i="1" dirty="0">
                <a:latin typeface="Arial" panose="020B0604020202020204" pitchFamily="34" charset="0"/>
                <a:cs typeface="Times New Roman" panose="02020603050405020304" pitchFamily="18" charset="0"/>
              </a:rPr>
              <a:t>	40.000 kr går till Hjärtebarnsfonden</a:t>
            </a:r>
            <a:br>
              <a:rPr lang="sv-SE" sz="18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sv-SE" sz="9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9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AC590893-30C5-3AB3-271A-1459A9A1E791}"/>
              </a:ext>
            </a:extLst>
          </p:cNvPr>
          <p:cNvCxnSpPr/>
          <p:nvPr/>
        </p:nvCxnSpPr>
        <p:spPr>
          <a:xfrm>
            <a:off x="838200" y="1330036"/>
            <a:ext cx="10515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C3A70BE0-0812-0F7F-2AEA-FB37F985F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11" y="5895797"/>
            <a:ext cx="1370949" cy="460009"/>
          </a:xfrm>
          <a:prstGeom prst="rect">
            <a:avLst/>
          </a:prstGeom>
        </p:spPr>
      </p:pic>
      <p:pic>
        <p:nvPicPr>
          <p:cNvPr id="9" name="Bildobjekt 8" descr="Visby IBK spelartrupp - Visby IBK">
            <a:extLst>
              <a:ext uri="{FF2B5EF4-FFF2-40B4-BE49-F238E27FC236}">
                <a16:creationId xmlns:a16="http://schemas.microsoft.com/office/drawing/2014/main" id="{E220674C-A0C7-5C9E-36A6-A8881845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20000"/>
          <a:stretch/>
        </p:blipFill>
        <p:spPr bwMode="auto">
          <a:xfrm>
            <a:off x="10321236" y="5089341"/>
            <a:ext cx="896897" cy="542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8938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470</Words>
  <Application>Microsoft Office PowerPoint</Application>
  <PresentationFormat>Bredbild</PresentationFormat>
  <Paragraphs>22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Lato</vt:lpstr>
      <vt:lpstr>Office-tema</vt:lpstr>
      <vt:lpstr>PowerPoint-presentation</vt:lpstr>
      <vt:lpstr>Tillsammans gör vi skillnad!</vt:lpstr>
      <vt:lpstr>Syfte och mål</vt:lpstr>
      <vt:lpstr>Koncept</vt:lpstr>
      <vt:lpstr>Tre anledningar att arrangera Hjärtebarnsmatchen</vt:lpstr>
      <vt:lpstr>Intäkter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Billy Ydefjäll</dc:creator>
  <cp:lastModifiedBy>Billy Ydefjäll</cp:lastModifiedBy>
  <cp:revision>14</cp:revision>
  <cp:lastPrinted>2023-11-20T15:42:07Z</cp:lastPrinted>
  <dcterms:created xsi:type="dcterms:W3CDTF">2023-11-16T14:49:10Z</dcterms:created>
  <dcterms:modified xsi:type="dcterms:W3CDTF">2024-02-22T16:33:46Z</dcterms:modified>
</cp:coreProperties>
</file>